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69" r:id="rId4"/>
    <p:sldId id="291" r:id="rId5"/>
    <p:sldId id="293" r:id="rId6"/>
    <p:sldId id="312" r:id="rId7"/>
    <p:sldId id="348" r:id="rId8"/>
    <p:sldId id="349" r:id="rId9"/>
    <p:sldId id="351" r:id="rId10"/>
    <p:sldId id="350" r:id="rId11"/>
    <p:sldId id="325" r:id="rId12"/>
    <p:sldId id="326" r:id="rId13"/>
    <p:sldId id="309" r:id="rId14"/>
    <p:sldId id="311" r:id="rId15"/>
    <p:sldId id="313" r:id="rId16"/>
    <p:sldId id="327" r:id="rId17"/>
    <p:sldId id="352" r:id="rId18"/>
    <p:sldId id="295" r:id="rId19"/>
    <p:sldId id="297" r:id="rId20"/>
    <p:sldId id="355" r:id="rId21"/>
    <p:sldId id="353" r:id="rId22"/>
    <p:sldId id="354" r:id="rId23"/>
    <p:sldId id="356" r:id="rId24"/>
    <p:sldId id="260" r:id="rId25"/>
    <p:sldId id="328" r:id="rId26"/>
    <p:sldId id="330" r:id="rId27"/>
    <p:sldId id="329" r:id="rId28"/>
    <p:sldId id="331" r:id="rId29"/>
    <p:sldId id="347" r:id="rId30"/>
    <p:sldId id="262" r:id="rId31"/>
    <p:sldId id="346" r:id="rId32"/>
    <p:sldId id="314" r:id="rId33"/>
    <p:sldId id="35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snapVertSplitter="1" vertBarState="minimized">
    <p:restoredLeft sz="34606" autoAdjust="0"/>
    <p:restoredTop sz="86386" autoAdjust="0"/>
  </p:normalViewPr>
  <p:slideViewPr>
    <p:cSldViewPr snapToObjects="1">
      <p:cViewPr varScale="1">
        <p:scale>
          <a:sx n="94" d="100"/>
          <a:sy n="94" d="100"/>
        </p:scale>
        <p:origin x="-2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84568-506F-BD4E-A7C8-4B17F408BEFF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C060F-6427-384C-96B2-3AF0B73A3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A7F66-D84D-CC49-80F0-17732D697EB4}" type="slidenum">
              <a:rPr lang="en-US"/>
              <a:pPr/>
              <a:t>3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Distinction between comet and asteroid before planets form: solid water condensed onto grains.</a:t>
            </a:r>
          </a:p>
          <a:p>
            <a:r>
              <a:rPr lang="en-US"/>
              <a:t>EARTH: formed from devolatilized rocks.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9C848-50AB-0648-84B9-1563EFFE14AE}" type="slidenum">
              <a:rPr lang="en-US"/>
              <a:pPr/>
              <a:t>4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Outer planet formation perturbs comets, sends them to Oort cloud and inner Sol System.</a:t>
            </a:r>
          </a:p>
          <a:p>
            <a:r>
              <a:rPr lang="en-US"/>
              <a:t>Inner planets would have no volatiles unless delivered from outer Sol Sys (but maybe outer asteroid belt).</a:t>
            </a:r>
          </a:p>
          <a:p>
            <a:r>
              <a:rPr lang="en-US"/>
              <a:t>Cometary material deposited as interplanetary dust 1e5 times more dense than now, or unaltered material fromlarge impacts.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54147-BF9B-D844-A53E-3D06DFFB6B03}" type="slidenum">
              <a:rPr lang="en-US"/>
              <a:pPr/>
              <a:t>17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0F82F-1D09-514A-8284-70396EE59DAD}" type="slidenum">
              <a:rPr lang="en-US"/>
              <a:pPr/>
              <a:t>18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331FD-B862-E54D-9C03-8755E74B08E3}" type="slidenum">
              <a:rPr lang="en-US"/>
              <a:pPr/>
              <a:t>19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F2ACC-109F-B646-A595-A8CD823BDED2}" type="slidenum">
              <a:rPr lang="en-US"/>
              <a:pPr/>
              <a:t>21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1EA84-C4D2-DB4F-BEC7-6C396B7A3852}" type="slidenum">
              <a:rPr lang="en-US"/>
              <a:pPr/>
              <a:t>22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B5A90-4F65-A74B-9B10-CA9D46FCEF05}" type="slidenum">
              <a:rPr lang="en-US"/>
              <a:pPr/>
              <a:t>31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104AB-BA49-154A-AC8A-FEF686D5944F}" type="slidenum">
              <a:rPr lang="en-US"/>
              <a:pPr/>
              <a:t>33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BE7-BC5E-B24C-9C47-46319A426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1B11-0AA7-9E47-9518-7F327F4C60C6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41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err="1" smtClean="0"/>
              <a:t>Exoplanet</a:t>
            </a:r>
            <a:r>
              <a:rPr lang="en-US" b="1" dirty="0" smtClean="0"/>
              <a:t> Science Measurements from Solar System Probes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err="1" smtClean="0"/>
              <a:t>W.T.Reach</a:t>
            </a:r>
            <a:r>
              <a:rPr lang="en-US" dirty="0" smtClean="0"/>
              <a:t>    </a:t>
            </a:r>
            <a:fld id="{EF4A1BE7-BC5E-B24C-9C47-46319A426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5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d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5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372600" cy="6943725"/>
        </p:xfrm>
        <a:graphic>
          <a:graphicData uri="http://schemas.openxmlformats.org/presentationml/2006/ole">
            <p:oleObj spid="_x0000_s13314" name="Photo Editor Photo" r:id="rId3" imgW="10285714" imgH="762106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220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Zodiacal Light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Scientific Possibilities for Observations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Space Probes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8305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Bill Reach</a:t>
            </a:r>
          </a:p>
          <a:p>
            <a:r>
              <a:rPr lang="en-US" sz="2595" dirty="0" smtClean="0">
                <a:solidFill>
                  <a:srgbClr val="FFFFFF"/>
                </a:solidFill>
              </a:rPr>
              <a:t>Associate Director for Science</a:t>
            </a:r>
          </a:p>
          <a:p>
            <a:r>
              <a:rPr lang="en-US" sz="2595" i="1" dirty="0" smtClean="0">
                <a:solidFill>
                  <a:srgbClr val="FFFFFF"/>
                </a:solidFill>
              </a:rPr>
              <a:t>Stratospheric Observatory for Infrared Astronomy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Asteroid Collisions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1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  <a:gridCol w="1828800"/>
                <a:gridCol w="3429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50-250 </a:t>
                      </a:r>
                      <a:r>
                        <a:rPr lang="en-US" dirty="0" err="1" smtClean="0"/>
                        <a:t>kyr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1999 YC2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Nesvorny</a:t>
                      </a:r>
                      <a:r>
                        <a:rPr lang="en-US" dirty="0" smtClean="0"/>
                        <a:t> (2006 AJ</a:t>
                      </a:r>
                      <a:r>
                        <a:rPr lang="en-US" baseline="0" dirty="0" smtClean="0"/>
                        <a:t> 132, 1950)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220±2 </a:t>
                      </a:r>
                      <a:r>
                        <a:rPr lang="en-US" dirty="0" err="1" smtClean="0"/>
                        <a:t>kyr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Emilkowalski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300-800 </a:t>
                      </a:r>
                      <a:r>
                        <a:rPr lang="en-US" dirty="0" err="1" smtClean="0"/>
                        <a:t>kyr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Lucasavin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450 </a:t>
                      </a:r>
                      <a:r>
                        <a:rPr lang="en-US" dirty="0" err="1" smtClean="0"/>
                        <a:t>kyr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Nesvorny</a:t>
                      </a:r>
                      <a:r>
                        <a:rPr lang="en-US" dirty="0" smtClean="0"/>
                        <a:t> (2006 </a:t>
                      </a:r>
                      <a:r>
                        <a:rPr lang="en-US" dirty="0" err="1" smtClean="0"/>
                        <a:t>Sci</a:t>
                      </a:r>
                      <a:r>
                        <a:rPr lang="en-US" dirty="0" smtClean="0"/>
                        <a:t> 312, 1490)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&lt;5 </a:t>
                      </a:r>
                      <a:r>
                        <a:rPr lang="en-US" dirty="0" err="1" smtClean="0"/>
                        <a:t>Myr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1.4°band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Nesvorny</a:t>
                      </a:r>
                      <a:r>
                        <a:rPr lang="en-US" dirty="0" smtClean="0"/>
                        <a:t> (2008 </a:t>
                      </a:r>
                      <a:r>
                        <a:rPr lang="en-US" dirty="0" err="1" smtClean="0"/>
                        <a:t>ApJ</a:t>
                      </a:r>
                      <a:r>
                        <a:rPr lang="en-US" dirty="0" smtClean="0"/>
                        <a:t> 679, L143)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5.0±0.2 </a:t>
                      </a:r>
                      <a:r>
                        <a:rPr lang="en-US" dirty="0" err="1" smtClean="0"/>
                        <a:t>Myr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2.1°band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Nesvorny</a:t>
                      </a:r>
                      <a:r>
                        <a:rPr lang="en-US" dirty="0" smtClean="0"/>
                        <a:t> (2006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Icarus</a:t>
                      </a:r>
                      <a:r>
                        <a:rPr lang="en-US" baseline="0" dirty="0" smtClean="0"/>
                        <a:t> 183, 296)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8.3±0.5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9.3°band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Nesvorny</a:t>
                      </a:r>
                      <a:r>
                        <a:rPr lang="en-US" dirty="0" smtClean="0"/>
                        <a:t> (2003 </a:t>
                      </a:r>
                      <a:r>
                        <a:rPr lang="en-US" dirty="0" err="1" smtClean="0"/>
                        <a:t>ApJ</a:t>
                      </a:r>
                      <a:r>
                        <a:rPr lang="en-US" dirty="0" smtClean="0"/>
                        <a:t> 591, 486)</a:t>
                      </a:r>
                    </a:p>
                    <a:p>
                      <a:r>
                        <a:rPr lang="en-US" dirty="0" smtClean="0"/>
                        <a:t>Farley (2006 Nature 432, 295)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~10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Semajoki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17°band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Nesvorny</a:t>
                      </a:r>
                      <a:r>
                        <a:rPr lang="en-US" dirty="0" smtClean="0"/>
                        <a:t> (2003 </a:t>
                      </a:r>
                      <a:r>
                        <a:rPr lang="en-US" dirty="0" err="1" smtClean="0"/>
                        <a:t>ApJ</a:t>
                      </a:r>
                      <a:r>
                        <a:rPr lang="en-US" dirty="0" smtClean="0"/>
                        <a:t> 591, 486)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 </a:t>
                      </a:r>
                      <a:r>
                        <a:rPr lang="en-US" dirty="0" err="1" smtClean="0"/>
                        <a:t>Myr</a:t>
                      </a:r>
                      <a:r>
                        <a:rPr lang="en-US" dirty="0" smtClean="0"/>
                        <a:t> (Eocene)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Comet shower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Chesapeake Bay, </a:t>
                      </a:r>
                      <a:r>
                        <a:rPr lang="en-US" dirty="0" err="1" smtClean="0"/>
                        <a:t>Popigai</a:t>
                      </a:r>
                      <a:r>
                        <a:rPr lang="en-US" dirty="0" smtClean="0"/>
                        <a:t> crater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Farley (1998 </a:t>
                      </a:r>
                      <a:r>
                        <a:rPr lang="en-US" dirty="0" err="1" smtClean="0"/>
                        <a:t>Sci</a:t>
                      </a:r>
                      <a:r>
                        <a:rPr lang="en-US" dirty="0" smtClean="0"/>
                        <a:t> 280, 1250)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2335" y="4553824"/>
            <a:ext cx="461665" cy="230417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Intro: Why small bodies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from </a:t>
            </a:r>
            <a:r>
              <a:rPr lang="en-US" dirty="0" err="1" smtClean="0"/>
              <a:t>Spaceprobe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From fixed platform, only measure integrals along line of sight, not readily inverted</a:t>
            </a:r>
          </a:p>
          <a:p>
            <a:r>
              <a:rPr lang="en-US" dirty="0" smtClean="0"/>
              <a:t>Inner zodiacal light best measured by Helios </a:t>
            </a:r>
            <a:r>
              <a:rPr lang="en-US" dirty="0" err="1" smtClean="0"/>
              <a:t>spaceprobes</a:t>
            </a:r>
            <a:r>
              <a:rPr lang="en-US" dirty="0" smtClean="0"/>
              <a:t>, 0.3-1 AU eccentric orbit </a:t>
            </a:r>
            <a:r>
              <a:rPr lang="en-US" dirty="0" err="1" smtClean="0"/>
              <a:t>photopolarimeter</a:t>
            </a:r>
            <a:r>
              <a:rPr lang="en-US" dirty="0" smtClean="0"/>
              <a:t> (</a:t>
            </a:r>
            <a:r>
              <a:rPr lang="en-US" dirty="0" err="1" smtClean="0"/>
              <a:t>Leinert</a:t>
            </a:r>
            <a:r>
              <a:rPr lang="en-US" dirty="0" smtClean="0"/>
              <a:t> et al.) in 1970’s</a:t>
            </a:r>
          </a:p>
          <a:p>
            <a:r>
              <a:rPr lang="en-US" dirty="0" err="1" smtClean="0"/>
              <a:t>Azimuthal</a:t>
            </a:r>
            <a:r>
              <a:rPr lang="en-US" dirty="0" smtClean="0"/>
              <a:t> asymmetries near 1 AU probed by Spitzer (new; next slides)</a:t>
            </a:r>
          </a:p>
          <a:p>
            <a:r>
              <a:rPr lang="en-US" dirty="0" smtClean="0"/>
              <a:t>Zodiacal light only measured out to 3.5 AU by Pioneer 10</a:t>
            </a:r>
          </a:p>
          <a:p>
            <a:r>
              <a:rPr lang="en-US" dirty="0" smtClean="0"/>
              <a:t>Prime real estate still available outside 3.5 AU, to measure “outer zodiacal light”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001000" y="2679192"/>
            <a:ext cx="890016" cy="44500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8001000" y="3771900"/>
            <a:ext cx="890016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400810"/>
            <a:ext cx="9645650" cy="8258810"/>
          </a:xfrm>
          <a:prstGeom prst="rect">
            <a:avLst/>
          </a:prstGeom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077200" y="3505200"/>
            <a:ext cx="1042416" cy="1042416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Resonant structures in Zodiacal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66019"/>
            <a:ext cx="8229600" cy="24153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Smooth cloud traces mean orbital elements</a:t>
            </a:r>
          </a:p>
          <a:p>
            <a:pPr lvl="1"/>
            <a:r>
              <a:rPr lang="en-US" dirty="0" smtClean="0"/>
              <a:t>Node randomized by Jupiter in 10</a:t>
            </a:r>
            <a:r>
              <a:rPr lang="en-US" baseline="30000" dirty="0" smtClean="0"/>
              <a:t>6</a:t>
            </a:r>
            <a:r>
              <a:rPr lang="en-US" dirty="0" smtClean="0"/>
              <a:t> yr so only secular long-time-averaged perturbations survive</a:t>
            </a:r>
          </a:p>
          <a:p>
            <a:r>
              <a:rPr lang="en-US" dirty="0" smtClean="0"/>
              <a:t>Resonant effects in </a:t>
            </a:r>
            <a:r>
              <a:rPr lang="en-US" dirty="0" err="1" smtClean="0"/>
              <a:t>comoving</a:t>
            </a:r>
            <a:r>
              <a:rPr lang="en-US" dirty="0" smtClean="0"/>
              <a:t> frame with planet</a:t>
            </a:r>
          </a:p>
        </p:txBody>
      </p:sp>
      <p:pic>
        <p:nvPicPr>
          <p:cNvPr id="4" name="Picture 3" descr="plot_blo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71800" y="3429000"/>
            <a:ext cx="6400800" cy="3657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52400" y="4038600"/>
            <a:ext cx="3657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i="1" u="sng" dirty="0" smtClean="0"/>
              <a:t>Spitzer Earth Ring experiment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Frame </a:t>
            </a:r>
            <a:r>
              <a:rPr lang="en-US" dirty="0" err="1" smtClean="0"/>
              <a:t>comoving</a:t>
            </a:r>
            <a:r>
              <a:rPr lang="en-US" dirty="0" smtClean="0"/>
              <a:t> with Earth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Contours of the COBE/DIRBE zodiacal cloud model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Trajectory of Spitzer (thick) with crosses every year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Able to probe </a:t>
            </a:r>
            <a:r>
              <a:rPr lang="en-US" dirty="0" err="1" smtClean="0"/>
              <a:t>azimuthal</a:t>
            </a:r>
            <a:r>
              <a:rPr lang="en-US" dirty="0" smtClean="0"/>
              <a:t> structure of </a:t>
            </a:r>
            <a:r>
              <a:rPr lang="en-US" dirty="0" err="1" smtClean="0"/>
              <a:t>zoiacal</a:t>
            </a:r>
            <a:r>
              <a:rPr lang="en-US" dirty="0" smtClean="0"/>
              <a:t> cloud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77480" y="2174241"/>
            <a:ext cx="1366520" cy="14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brightness of North Pole</a:t>
            </a:r>
            <a:endParaRPr lang="en-US" dirty="0"/>
          </a:p>
        </p:txBody>
      </p:sp>
      <p:pic>
        <p:nvPicPr>
          <p:cNvPr id="9" name="Picture 8" descr="reach:Ring:figmipsira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2000" y="1417638"/>
            <a:ext cx="76708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6139934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Sinusoidal variation due to inclination of zodiacal plane, and eccentricity of orbits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2358" y="4553824"/>
            <a:ext cx="461665" cy="220829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Infrared/Zodiacal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MINUS sinusoid</a:t>
            </a:r>
            <a:endParaRPr lang="en-US" dirty="0"/>
          </a:p>
        </p:txBody>
      </p:sp>
      <p:pic>
        <p:nvPicPr>
          <p:cNvPr id="4" name="Picture 3" descr="reach:Ring:figresi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85800" y="1524000"/>
            <a:ext cx="76708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139934"/>
            <a:ext cx="639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variation due to longitudinal asymmetry of zodiacal cloud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from </a:t>
            </a:r>
            <a:r>
              <a:rPr lang="en-US" dirty="0" err="1" smtClean="0"/>
              <a:t>Spaceprobe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fixed platform, only measure integrals along line of sight, not readily inverted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Inner zodiacal light best measured by Helios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spaceprobes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0.3-1 AU eccentric orbit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photopolarimeter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Leinert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al.) in 1970’s</a:t>
            </a: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Azimuthal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asymmetries near 1 AU probed by Spitzer (new; next slides)</a:t>
            </a:r>
          </a:p>
          <a:p>
            <a:r>
              <a:rPr lang="en-US" dirty="0" smtClean="0"/>
              <a:t>Zodiacal light only measured out to 3.5 AU by Pioneer 10</a:t>
            </a:r>
          </a:p>
          <a:p>
            <a:r>
              <a:rPr lang="en-US" dirty="0" smtClean="0"/>
              <a:t>Prime real estate still available outside 3.5 AU, to measure “outer zodiacal light”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001000" y="2679192"/>
            <a:ext cx="890016" cy="44500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8001000" y="3771900"/>
            <a:ext cx="890016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STARDUST </a:t>
            </a:r>
            <a:r>
              <a:rPr lang="en-US" sz="4000" i="1"/>
              <a:t>in situ</a:t>
            </a:r>
            <a:r>
              <a:rPr lang="en-US" sz="4000"/>
              <a:t> particle detection</a:t>
            </a:r>
          </a:p>
        </p:txBody>
      </p:sp>
      <p:sp>
        <p:nvSpPr>
          <p:cNvPr id="538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71600"/>
            <a:ext cx="3581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Dust Flux Monitor Instrument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Impacts onto polarized film generate current pulse</a:t>
            </a:r>
          </a:p>
          <a:p>
            <a:pPr>
              <a:lnSpc>
                <a:spcPct val="90000"/>
              </a:lnSpc>
            </a:pPr>
            <a:r>
              <a:rPr lang="en-US" sz="2400"/>
              <a:t>Acoustic sensor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piezoelectric crystals respond to impacts onto shield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54102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8629" name="Rectangle 5"/>
          <p:cNvSpPr>
            <a:spLocks noRot="1" noChangeArrowheads="1"/>
          </p:cNvSpPr>
          <p:nvPr/>
        </p:nvSpPr>
        <p:spPr bwMode="auto">
          <a:xfrm>
            <a:off x="228600" y="47244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-65" charset="0"/>
              <a:buChar char="►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Radio Doppler and attitude control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-65" charset="2"/>
              <a:buChar char="§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Responded to large particle ~30 mg, 15 s before close approach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-65" charset="2"/>
              <a:buChar char="§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Similar large particles jogged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Giotto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 and destroyed its 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Size Distribution</a:t>
            </a:r>
          </a:p>
        </p:txBody>
      </p:sp>
      <p:sp>
        <p:nvSpPr>
          <p:cNvPr id="560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81000" y="1295400"/>
            <a:ext cx="8540750" cy="4498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For power-law </a:t>
            </a:r>
            <a:r>
              <a:rPr lang="en-US" sz="2800" dirty="0" err="1"/>
              <a:t>n</a:t>
            </a:r>
            <a:r>
              <a:rPr lang="en-US" sz="2800" dirty="0"/>
              <a:t>(&lt;</a:t>
            </a:r>
            <a:r>
              <a:rPr lang="en-US" sz="2800" dirty="0" err="1"/>
              <a:t>m)~m</a:t>
            </a:r>
            <a:r>
              <a:rPr lang="en-US" sz="2800" baseline="30000" dirty="0" err="1"/>
              <a:t>-</a:t>
            </a:r>
            <a:r>
              <a:rPr lang="en-US" sz="2800" baseline="30000" dirty="0" err="1">
                <a:sym typeface="Symbol" pitchFamily="-65" charset="2"/>
              </a:rPr>
              <a:t></a:t>
            </a:r>
            <a:endParaRPr lang="en-US" sz="2800" baseline="30000" dirty="0">
              <a:sym typeface="Symbol" pitchFamily="-65" charset="2"/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Most mass in largest particles if </a:t>
            </a:r>
            <a:r>
              <a:rPr lang="en-US" sz="2400" dirty="0" err="1">
                <a:sym typeface="Symbol" pitchFamily="-65" charset="2"/>
              </a:rPr>
              <a:t></a:t>
            </a:r>
            <a:r>
              <a:rPr lang="en-US" sz="2400" dirty="0">
                <a:sym typeface="Symbol" pitchFamily="-65" charset="2"/>
              </a:rPr>
              <a:t>&lt;1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Symbol" pitchFamily="-65" charset="2"/>
              </a:rPr>
              <a:t>Surface area in large particles if </a:t>
            </a:r>
            <a:r>
              <a:rPr lang="en-US" sz="2400" dirty="0" err="1">
                <a:sym typeface="Symbol" pitchFamily="-65" charset="2"/>
              </a:rPr>
              <a:t></a:t>
            </a:r>
            <a:r>
              <a:rPr lang="en-US" sz="2400" dirty="0">
                <a:sym typeface="Symbol" pitchFamily="-65" charset="2"/>
              </a:rPr>
              <a:t>&lt;2/3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Symbol" pitchFamily="-65" charset="2"/>
              </a:rPr>
              <a:t>Halley &amp; Wild2 </a:t>
            </a:r>
            <a:r>
              <a:rPr lang="en-US" sz="2800" dirty="0" err="1">
                <a:sym typeface="Wingdings" pitchFamily="-65" charset="2"/>
              </a:rPr>
              <a:t></a:t>
            </a:r>
            <a:r>
              <a:rPr lang="en-US" sz="2800" dirty="0" err="1">
                <a:sym typeface="Symbol" pitchFamily="-65" charset="2"/>
              </a:rPr>
              <a:t></a:t>
            </a:r>
            <a:r>
              <a:rPr lang="en-US" sz="2800" dirty="0">
                <a:sym typeface="Symbol" pitchFamily="-65" charset="2"/>
              </a:rPr>
              <a:t>=0.75-0.88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Symbol" pitchFamily="-65" charset="2"/>
              </a:rPr>
              <a:t>Applies to </a:t>
            </a:r>
            <a:r>
              <a:rPr lang="en-US" sz="2400" dirty="0" err="1">
                <a:sym typeface="Symbol" pitchFamily="-65" charset="2"/>
              </a:rPr>
              <a:t>m</a:t>
            </a:r>
            <a:r>
              <a:rPr lang="en-US" sz="2400" dirty="0">
                <a:sym typeface="Symbol" pitchFamily="-65" charset="2"/>
              </a:rPr>
              <a:t>&lt;1 </a:t>
            </a:r>
            <a:r>
              <a:rPr lang="en-US" sz="2400" dirty="0">
                <a:ea typeface="Tahoma" pitchFamily="-65" charset="0"/>
                <a:cs typeface="Tahoma" pitchFamily="-65" charset="0"/>
                <a:sym typeface="Symbol" pitchFamily="-65" charset="2"/>
              </a:rPr>
              <a:t>µ</a:t>
            </a:r>
            <a:r>
              <a:rPr lang="en-US" sz="2400" dirty="0" err="1">
                <a:ea typeface="Tahoma" pitchFamily="-65" charset="0"/>
                <a:cs typeface="Tahoma" pitchFamily="-65" charset="0"/>
                <a:sym typeface="Symbol" pitchFamily="-65" charset="2"/>
              </a:rPr>
              <a:t>g</a:t>
            </a:r>
            <a:endParaRPr lang="en-US" sz="2400" dirty="0">
              <a:ea typeface="Tahoma" pitchFamily="-65" charset="0"/>
              <a:cs typeface="Tahoma" pitchFamily="-65" charset="0"/>
              <a:sym typeface="Symbol" pitchFamily="-65" charset="2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Tahoma" pitchFamily="-65" charset="0"/>
                <a:cs typeface="Tahoma" pitchFamily="-65" charset="0"/>
                <a:sym typeface="Symbol" pitchFamily="-65" charset="2"/>
              </a:rPr>
              <a:t>Mass in large, area in small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Tahoma" pitchFamily="-65" charset="0"/>
                <a:cs typeface="Tahoma" pitchFamily="-65" charset="0"/>
                <a:sym typeface="Symbol" pitchFamily="-65" charset="2"/>
              </a:rPr>
              <a:t>Large particle excess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Symbol" pitchFamily="-65" charset="2"/>
              </a:rPr>
              <a:t>Double power-law fit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Symbol" pitchFamily="-65" charset="2"/>
              </a:rPr>
              <a:t>Radio Doppler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Symbol" pitchFamily="-65" charset="2"/>
              </a:rPr>
              <a:t>20-40 mg particle shifted attitude</a:t>
            </a:r>
          </a:p>
          <a:p>
            <a:pPr lvl="1">
              <a:lnSpc>
                <a:spcPct val="80000"/>
              </a:lnSpc>
              <a:buFont typeface="Wingdings" pitchFamily="-65" charset="2"/>
              <a:buNone/>
            </a:pPr>
            <a:r>
              <a:rPr lang="en-US" sz="1800" dirty="0">
                <a:sym typeface="Symbol" pitchFamily="-65" charset="2"/>
              </a:rPr>
              <a:t>(Anderson et al 2004 JGRE 109) a~2 mm</a:t>
            </a:r>
          </a:p>
          <a:p>
            <a:pPr lvl="1">
              <a:lnSpc>
                <a:spcPct val="80000"/>
              </a:lnSpc>
            </a:pPr>
            <a:endParaRPr lang="en-US" sz="1800" dirty="0">
              <a:sym typeface="Symbol" pitchFamily="-65" charset="2"/>
            </a:endParaRPr>
          </a:p>
        </p:txBody>
      </p:sp>
      <p:pic>
        <p:nvPicPr>
          <p:cNvPr id="560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263" y="2895600"/>
            <a:ext cx="34877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2743200" y="6491288"/>
            <a:ext cx="290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Green et al 2004 JGRE 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Stardust data</a:t>
            </a:r>
          </a:p>
        </p:txBody>
      </p:sp>
      <p:sp>
        <p:nvSpPr>
          <p:cNvPr id="562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11150" y="1444625"/>
            <a:ext cx="8540750" cy="44989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Mass ratio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Observe: m</a:t>
            </a:r>
            <a:r>
              <a:rPr lang="en-US" sz="2400" baseline="-25000" dirty="0"/>
              <a:t>max</a:t>
            </a:r>
            <a:r>
              <a:rPr lang="en-US" sz="2400" dirty="0"/>
              <a:t>/m</a:t>
            </a:r>
            <a:r>
              <a:rPr lang="en-US" sz="2400" baseline="-25000" dirty="0"/>
              <a:t>1</a:t>
            </a:r>
            <a:r>
              <a:rPr lang="en-US" sz="2400" dirty="0"/>
              <a:t>&gt;100, m</a:t>
            </a:r>
            <a:r>
              <a:rPr lang="en-US" sz="2400" baseline="-25000" dirty="0"/>
              <a:t>2</a:t>
            </a:r>
            <a:r>
              <a:rPr lang="en-US" sz="2400" dirty="0"/>
              <a:t>/m</a:t>
            </a:r>
            <a:r>
              <a:rPr lang="en-US" sz="2400" baseline="-25000" dirty="0"/>
              <a:t>1</a:t>
            </a:r>
            <a:r>
              <a:rPr lang="en-US" sz="2400" dirty="0"/>
              <a:t> ~ 300</a:t>
            </a:r>
          </a:p>
          <a:p>
            <a:pPr lvl="1">
              <a:lnSpc>
                <a:spcPct val="80000"/>
              </a:lnSpc>
            </a:pPr>
            <a:r>
              <a:rPr lang="en-US" sz="2400" dirty="0" err="1">
                <a:sym typeface="Wingdings" pitchFamily="-65" charset="2"/>
              </a:rPr>
              <a:t></a:t>
            </a:r>
            <a:r>
              <a:rPr lang="en-US" sz="2400" dirty="0">
                <a:sym typeface="Wingdings" pitchFamily="-65" charset="2"/>
              </a:rPr>
              <a:t> M</a:t>
            </a:r>
            <a:r>
              <a:rPr lang="en-US" sz="2400" baseline="-25000" dirty="0">
                <a:sym typeface="Wingdings" pitchFamily="-65" charset="2"/>
              </a:rPr>
              <a:t>2</a:t>
            </a:r>
            <a:r>
              <a:rPr lang="en-US" sz="2400" dirty="0">
                <a:sym typeface="Wingdings" pitchFamily="-65" charset="2"/>
              </a:rPr>
              <a:t>/M</a:t>
            </a:r>
            <a:r>
              <a:rPr lang="en-US" sz="2400" baseline="-25000" dirty="0">
                <a:sym typeface="Wingdings" pitchFamily="-65" charset="2"/>
              </a:rPr>
              <a:t>1</a:t>
            </a:r>
            <a:r>
              <a:rPr lang="en-US" sz="2400" dirty="0">
                <a:sym typeface="Wingdings" pitchFamily="-65" charset="2"/>
              </a:rPr>
              <a:t>~600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-65" charset="2"/>
              </a:rPr>
              <a:t>Bulk of mass in “bump”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Area ratio: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Observe: m</a:t>
            </a:r>
            <a:r>
              <a:rPr lang="en-US" sz="2000" baseline="-25000" dirty="0"/>
              <a:t>1</a:t>
            </a:r>
            <a:r>
              <a:rPr lang="en-US" sz="2000" dirty="0"/>
              <a:t>/m</a:t>
            </a:r>
            <a:r>
              <a:rPr lang="en-US" sz="2000" baseline="-25000" dirty="0"/>
              <a:t>min</a:t>
            </a:r>
            <a:r>
              <a:rPr lang="en-US" sz="2000" dirty="0"/>
              <a:t>&gt;10</a:t>
            </a:r>
            <a:r>
              <a:rPr lang="en-US" sz="2000" baseline="30000" dirty="0"/>
              <a:t>6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ym typeface="Wingdings" pitchFamily="-65" charset="2"/>
              </a:rPr>
              <a:t></a:t>
            </a:r>
            <a:r>
              <a:rPr lang="en-US" sz="2000" dirty="0">
                <a:sym typeface="Wingdings" pitchFamily="-65" charset="2"/>
              </a:rPr>
              <a:t> A</a:t>
            </a:r>
            <a:r>
              <a:rPr lang="en-US" sz="2000" baseline="-25000" dirty="0">
                <a:sym typeface="Wingdings" pitchFamily="-65" charset="2"/>
              </a:rPr>
              <a:t>2</a:t>
            </a:r>
            <a:r>
              <a:rPr lang="en-US" sz="2000" dirty="0">
                <a:sym typeface="Wingdings" pitchFamily="-65" charset="2"/>
              </a:rPr>
              <a:t>/A</a:t>
            </a:r>
            <a:r>
              <a:rPr lang="en-US" sz="2000" baseline="-25000" dirty="0">
                <a:sym typeface="Wingdings" pitchFamily="-65" charset="2"/>
              </a:rPr>
              <a:t>1</a:t>
            </a:r>
            <a:r>
              <a:rPr lang="en-US" sz="2000" dirty="0">
                <a:sym typeface="Wingdings" pitchFamily="-65" charset="2"/>
              </a:rPr>
              <a:t>&lt;7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Wingdings" pitchFamily="-65" charset="2"/>
              </a:rPr>
              <a:t>Significant area in “bump”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Wingdings" pitchFamily="-65" charset="2"/>
              </a:rPr>
              <a:t>Coma due to </a:t>
            </a:r>
            <a:r>
              <a:rPr lang="en-US" sz="2000" dirty="0" err="1">
                <a:sym typeface="Wingdings" pitchFamily="-65" charset="2"/>
              </a:rPr>
              <a:t>large+small</a:t>
            </a:r>
            <a:r>
              <a:rPr lang="en-US" sz="2000" dirty="0">
                <a:sym typeface="Wingdings" pitchFamily="-65" charset="2"/>
              </a:rPr>
              <a:t> particles</a:t>
            </a:r>
            <a:endParaRPr lang="en-US" sz="2000" dirty="0"/>
          </a:p>
        </p:txBody>
      </p:sp>
      <p:pic>
        <p:nvPicPr>
          <p:cNvPr id="562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6263" y="2895600"/>
            <a:ext cx="34877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62181" name="Object 5"/>
          <p:cNvGraphicFramePr>
            <a:graphicFrameLocks noChangeAspect="1"/>
          </p:cNvGraphicFramePr>
          <p:nvPr/>
        </p:nvGraphicFramePr>
        <p:xfrm>
          <a:off x="1676400" y="3276600"/>
          <a:ext cx="2841625" cy="1003300"/>
        </p:xfrm>
        <a:graphic>
          <a:graphicData uri="http://schemas.openxmlformats.org/presentationml/2006/ole">
            <p:oleObj spid="_x0000_s79874" name="Equation" r:id="rId5" imgW="1511697" imgH="53379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the Smaller Bodies?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Tracer of gravitational potential</a:t>
            </a:r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Sample of material from solar nebula and major bodies</a:t>
            </a:r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Transport of material and construction of major bodies</a:t>
            </a:r>
            <a:endParaRPr lang="en-US" dirty="0"/>
          </a:p>
        </p:txBody>
      </p:sp>
      <p:pic>
        <p:nvPicPr>
          <p:cNvPr id="14" name="Picture 13" descr="800px-Stardust-keystone-Tsou06020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59" y="3276600"/>
            <a:ext cx="988541" cy="731520"/>
          </a:xfrm>
          <a:prstGeom prst="rect">
            <a:avLst/>
          </a:prstGeom>
        </p:spPr>
      </p:pic>
      <p:pic>
        <p:nvPicPr>
          <p:cNvPr id="16" name="Picture 15" descr="IMG003559-br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380" y="1417638"/>
            <a:ext cx="1056619" cy="1043940"/>
          </a:xfrm>
          <a:prstGeom prst="rect">
            <a:avLst/>
          </a:prstGeom>
        </p:spPr>
      </p:pic>
      <p:pic>
        <p:nvPicPr>
          <p:cNvPr id="17" name="Picture 16" descr="impact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799" y="4914900"/>
            <a:ext cx="17272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Cometary dust production</a:t>
            </a:r>
            <a:endParaRPr lang="en-US" dirty="0"/>
          </a:p>
        </p:txBody>
      </p:sp>
      <p:pic>
        <p:nvPicPr>
          <p:cNvPr id="4" name="Content Placeholder 3" descr="comdust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823715"/>
            <a:ext cx="4662857" cy="6034285"/>
          </a:xfrm>
        </p:spPr>
      </p:pic>
      <p:sp>
        <p:nvSpPr>
          <p:cNvPr id="5" name="TextBox 4"/>
          <p:cNvSpPr txBox="1"/>
          <p:nvPr/>
        </p:nvSpPr>
        <p:spPr>
          <a:xfrm>
            <a:off x="4648200" y="6581001"/>
            <a:ext cx="22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Reach et al. 2007 </a:t>
            </a:r>
            <a:r>
              <a:rPr lang="en-US" sz="1200" i="1" dirty="0" err="1" smtClean="0"/>
              <a:t>Icarus</a:t>
            </a:r>
            <a:r>
              <a:rPr lang="en-US" sz="1200" i="1" dirty="0" smtClean="0"/>
              <a:t> 191, 298</a:t>
            </a:r>
            <a:endParaRPr lang="en-US" sz="12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4" name="Picture 2" descr="encke_shift"/>
          <p:cNvPicPr>
            <a:picLocks noChangeAspect="1" noChangeArrowheads="1"/>
          </p:cNvPicPr>
          <p:nvPr/>
        </p:nvPicPr>
        <p:blipFill>
          <a:blip r:embed="rId3"/>
          <a:srcRect l="18045" t="5507" r="6166" b="11249"/>
          <a:stretch>
            <a:fillRect/>
          </a:stretch>
        </p:blipFill>
        <p:spPr bwMode="auto">
          <a:xfrm>
            <a:off x="0" y="0"/>
            <a:ext cx="480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4876800" y="762000"/>
            <a:ext cx="42672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800"/>
              <a:t>July 14, 1997</a:t>
            </a:r>
          </a:p>
          <a:p>
            <a:pPr>
              <a:spcBef>
                <a:spcPct val="20000"/>
              </a:spcBef>
            </a:pPr>
            <a:r>
              <a:rPr kumimoji="1" lang="en-US" sz="2800"/>
              <a:t>close approach to Earth (</a:t>
            </a:r>
            <a:r>
              <a:rPr kumimoji="1" lang="en-US" sz="2800">
                <a:sym typeface="Symbol" pitchFamily="-65" charset="2"/>
              </a:rPr>
              <a:t>=</a:t>
            </a:r>
            <a:r>
              <a:rPr kumimoji="1" lang="en-US" sz="2800"/>
              <a:t>0.25, R=1.15 AU)</a:t>
            </a:r>
          </a:p>
          <a:p>
            <a:pPr>
              <a:spcBef>
                <a:spcPct val="20000"/>
              </a:spcBef>
            </a:pPr>
            <a:r>
              <a:rPr kumimoji="1" lang="en-US" sz="2800"/>
              <a:t>Post-perihelion</a:t>
            </a:r>
          </a:p>
          <a:p>
            <a:pPr>
              <a:spcBef>
                <a:spcPct val="20000"/>
              </a:spcBef>
            </a:pPr>
            <a:r>
              <a:rPr kumimoji="1" lang="en-US" sz="2800"/>
              <a:t>wavelength: 12</a:t>
            </a:r>
            <a:r>
              <a:rPr kumimoji="1" lang="en-US" sz="2800">
                <a:sym typeface="Symbol" pitchFamily="-65" charset="2"/>
              </a:rPr>
              <a:t></a:t>
            </a:r>
            <a:r>
              <a:rPr kumimoji="1" lang="en-US" sz="2800"/>
              <a:t>m</a:t>
            </a:r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4719638" y="0"/>
            <a:ext cx="4425950" cy="72866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800">
                <a:solidFill>
                  <a:schemeClr val="tx2"/>
                </a:solidFill>
              </a:rPr>
              <a:t>2P/Encke: ISOCAM </a:t>
            </a:r>
            <a:endParaRPr lang="en-US" sz="3400">
              <a:solidFill>
                <a:schemeClr val="tx2"/>
              </a:solidFill>
            </a:endParaRPr>
          </a:p>
        </p:txBody>
      </p:sp>
      <p:sp>
        <p:nvSpPr>
          <p:cNvPr id="515077" name="Text Box 5"/>
          <p:cNvSpPr txBox="1">
            <a:spLocks noChangeAspect="1" noChangeArrowheads="1"/>
          </p:cNvSpPr>
          <p:nvPr/>
        </p:nvSpPr>
        <p:spPr bwMode="auto">
          <a:xfrm>
            <a:off x="3200400" y="381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 i="1">
                <a:solidFill>
                  <a:srgbClr val="FF0000"/>
                </a:solidFill>
                <a:latin typeface="Times New Roman" pitchFamily="-65" charset="0"/>
              </a:rPr>
              <a:t>10</a:t>
            </a:r>
            <a:r>
              <a:rPr lang="en-US" b="1" i="1" baseline="30000">
                <a:solidFill>
                  <a:srgbClr val="FF0000"/>
                </a:solidFill>
                <a:latin typeface="Times New Roman" pitchFamily="-65" charset="0"/>
              </a:rPr>
              <a:t>5</a:t>
            </a:r>
            <a:r>
              <a:rPr lang="en-US" b="1" i="1">
                <a:solidFill>
                  <a:srgbClr val="FF0000"/>
                </a:solidFill>
                <a:latin typeface="Times New Roman" pitchFamily="-65" charset="0"/>
              </a:rPr>
              <a:t> km</a:t>
            </a:r>
            <a:endParaRPr lang="en-US" b="1" i="1">
              <a:solidFill>
                <a:srgbClr val="FF0000"/>
              </a:solidFill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515078" name="Line 6"/>
          <p:cNvSpPr>
            <a:spLocks noChangeShapeType="1"/>
          </p:cNvSpPr>
          <p:nvPr/>
        </p:nvSpPr>
        <p:spPr bwMode="auto">
          <a:xfrm>
            <a:off x="3124200" y="228600"/>
            <a:ext cx="1066800" cy="0"/>
          </a:xfrm>
          <a:prstGeom prst="line">
            <a:avLst/>
          </a:prstGeom>
          <a:noFill/>
          <a:ln w="38100">
            <a:solidFill>
              <a:srgbClr val="FF0066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5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0"/>
            <a:ext cx="3276600" cy="3390900"/>
          </a:xfrm>
          <a:prstGeom prst="rect">
            <a:avLst/>
          </a:prstGeom>
          <a:noFill/>
        </p:spPr>
      </p:pic>
      <p:sp>
        <p:nvSpPr>
          <p:cNvPr id="515080" name="Text Box 8"/>
          <p:cNvSpPr txBox="1">
            <a:spLocks noChangeArrowheads="1"/>
          </p:cNvSpPr>
          <p:nvPr/>
        </p:nvSpPr>
        <p:spPr bwMode="auto">
          <a:xfrm>
            <a:off x="1203325" y="6127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0" y="609600"/>
            <a:ext cx="3810000" cy="503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Model: particles ejected since previous aphelion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ISOCAM geometry</a:t>
            </a:r>
          </a:p>
          <a:p>
            <a:pPr>
              <a:spcBef>
                <a:spcPct val="20000"/>
              </a:spcBef>
            </a:pPr>
            <a:r>
              <a:rPr lang="en-US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-65" charset="2"/>
              </a:rPr>
              <a:t></a:t>
            </a:r>
            <a:endParaRPr lang="en-US" sz="3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trail is due to cm-sized particles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 the “coma” is due to mm sized particles</a:t>
            </a:r>
          </a:p>
        </p:txBody>
      </p:sp>
      <p:pic>
        <p:nvPicPr>
          <p:cNvPr id="518147" name="Picture 3" descr="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4088" y="534988"/>
            <a:ext cx="5649912" cy="6475412"/>
          </a:xfrm>
          <a:prstGeom prst="rect">
            <a:avLst/>
          </a:prstGeom>
          <a:noFill/>
        </p:spPr>
      </p:pic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400" b="1">
                <a:solidFill>
                  <a:schemeClr val="tx2"/>
                </a:solidFill>
              </a:rPr>
              <a:t>Trail and coma versus particle size</a:t>
            </a:r>
          </a:p>
        </p:txBody>
      </p:sp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4876800" y="3048000"/>
            <a:ext cx="1036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000"/>
              <a:t>100 </a:t>
            </a:r>
            <a:r>
              <a:rPr kumimoji="1" lang="en-US" sz="2000">
                <a:ea typeface="Tahoma" pitchFamily="-65" charset="0"/>
                <a:cs typeface="Tahoma" pitchFamily="-65" charset="0"/>
              </a:rPr>
              <a:t>µm</a:t>
            </a:r>
          </a:p>
        </p:txBody>
      </p:sp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7924800" y="6172200"/>
            <a:ext cx="87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000"/>
              <a:t>10 c</a:t>
            </a:r>
            <a:r>
              <a:rPr kumimoji="1" lang="en-US" sz="2000">
                <a:ea typeface="Tahoma" pitchFamily="-65" charset="0"/>
                <a:cs typeface="Tahoma" pitchFamily="-65" charset="0"/>
              </a:rPr>
              <a:t>m</a:t>
            </a:r>
          </a:p>
        </p:txBody>
      </p:sp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5105400" y="6172200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000"/>
              <a:t>1 c</a:t>
            </a:r>
            <a:r>
              <a:rPr kumimoji="1" lang="en-US" sz="2000">
                <a:ea typeface="Tahoma" pitchFamily="-65" charset="0"/>
                <a:cs typeface="Tahoma" pitchFamily="-65" charset="0"/>
              </a:rPr>
              <a:t>m</a:t>
            </a:r>
          </a:p>
        </p:txBody>
      </p:sp>
      <p:sp>
        <p:nvSpPr>
          <p:cNvPr id="518152" name="Text Box 8"/>
          <p:cNvSpPr txBox="1">
            <a:spLocks noChangeArrowheads="1"/>
          </p:cNvSpPr>
          <p:nvPr/>
        </p:nvSpPr>
        <p:spPr bwMode="auto">
          <a:xfrm>
            <a:off x="7848600" y="2971800"/>
            <a:ext cx="82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000"/>
              <a:t>1 mm</a:t>
            </a:r>
            <a:endParaRPr kumimoji="1" lang="en-US" sz="2000">
              <a:ea typeface="Tahoma" pitchFamily="-65" charset="0"/>
              <a:cs typeface="Tahom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572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Zody Light Spectra from ISO – Small But Finite Silicate Emission Feature. </a:t>
            </a:r>
            <a:br>
              <a:rPr lang="en-US" sz="2400" smtClean="0"/>
            </a:br>
            <a:r>
              <a:rPr lang="en-US" sz="2400" smtClean="0"/>
              <a:t>(Reach </a:t>
            </a:r>
            <a:r>
              <a:rPr lang="en-US" sz="2400" i="1" smtClean="0"/>
              <a:t>et al.</a:t>
            </a:r>
            <a:r>
              <a:rPr lang="en-US" sz="2400" smtClean="0"/>
              <a:t> 2003)</a:t>
            </a:r>
          </a:p>
        </p:txBody>
      </p:sp>
      <p:pic>
        <p:nvPicPr>
          <p:cNvPr id="25603" name="Picture 5" descr="reach_etal_2003_zodylight_spectrum_a.tiff"/>
          <p:cNvPicPr>
            <a:picLocks noChangeAspect="1"/>
          </p:cNvPicPr>
          <p:nvPr/>
        </p:nvPicPr>
        <p:blipFill>
          <a:blip r:embed="rId2"/>
          <a:srcRect l="9114" r="1302"/>
          <a:stretch>
            <a:fillRect/>
          </a:stretch>
        </p:blipFill>
        <p:spPr bwMode="auto">
          <a:xfrm>
            <a:off x="0" y="0"/>
            <a:ext cx="2778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reach_etal_2003_zodylight_spectrum0.tiff"/>
          <p:cNvPicPr>
            <a:picLocks noChangeAspect="1"/>
          </p:cNvPicPr>
          <p:nvPr/>
        </p:nvPicPr>
        <p:blipFill>
          <a:blip r:embed="rId3"/>
          <a:srcRect r="2567"/>
          <a:stretch>
            <a:fillRect/>
          </a:stretch>
        </p:blipFill>
        <p:spPr bwMode="auto">
          <a:xfrm>
            <a:off x="0" y="3581400"/>
            <a:ext cx="27987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reach_etal_2003_zodylight_spectrum1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75" y="4005263"/>
            <a:ext cx="402272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reach_etal_2003_zodylight_spectrum2.tiff"/>
          <p:cNvPicPr>
            <a:picLocks noChangeAspect="1"/>
          </p:cNvPicPr>
          <p:nvPr/>
        </p:nvPicPr>
        <p:blipFill>
          <a:blip r:embed="rId5"/>
          <a:srcRect l="1572" r="1572"/>
          <a:stretch>
            <a:fillRect/>
          </a:stretch>
        </p:blipFill>
        <p:spPr bwMode="auto">
          <a:xfrm>
            <a:off x="3048000" y="0"/>
            <a:ext cx="277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1295400" y="1143000"/>
            <a:ext cx="1254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Pure Zody w/ </a:t>
            </a:r>
          </a:p>
          <a:p>
            <a:r>
              <a:rPr lang="en-US" sz="1200">
                <a:solidFill>
                  <a:srgbClr val="000000"/>
                </a:solidFill>
              </a:rPr>
              <a:t>~10% Silicate </a:t>
            </a:r>
          </a:p>
          <a:p>
            <a:r>
              <a:rPr lang="en-US" sz="1200">
                <a:solidFill>
                  <a:srgbClr val="000000"/>
                </a:solidFill>
              </a:rPr>
              <a:t>Feature (mostly</a:t>
            </a:r>
          </a:p>
          <a:p>
            <a:r>
              <a:rPr lang="en-US" sz="1200">
                <a:solidFill>
                  <a:srgbClr val="000000"/>
                </a:solidFill>
              </a:rPr>
              <a:t> large grains)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1143000" y="60150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ISM signal correlates </a:t>
            </a:r>
          </a:p>
          <a:p>
            <a:r>
              <a:rPr lang="en-US" sz="1200">
                <a:solidFill>
                  <a:srgbClr val="000000"/>
                </a:solidFill>
              </a:rPr>
              <a:t>w/ PAH features</a:t>
            </a: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1314450" y="3914775"/>
            <a:ext cx="1001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“Pure” Zody</a:t>
            </a: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4953000" y="2819400"/>
            <a:ext cx="81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Dust </a:t>
            </a:r>
          </a:p>
          <a:p>
            <a:r>
              <a:rPr lang="en-US" sz="1200">
                <a:solidFill>
                  <a:srgbClr val="000000"/>
                </a:solidFill>
              </a:rPr>
              <a:t>Evolution</a:t>
            </a:r>
          </a:p>
        </p:txBody>
      </p:sp>
      <p:cxnSp>
        <p:nvCxnSpPr>
          <p:cNvPr id="25611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4839494" y="2323306"/>
            <a:ext cx="12954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3429000" y="3352800"/>
            <a:ext cx="835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Pyroxene</a:t>
            </a:r>
          </a:p>
        </p:txBody>
      </p:sp>
      <p:sp>
        <p:nvSpPr>
          <p:cNvPr id="25613" name="TextBox 19"/>
          <p:cNvSpPr txBox="1">
            <a:spLocks noChangeArrowheads="1"/>
          </p:cNvSpPr>
          <p:nvPr/>
        </p:nvSpPr>
        <p:spPr bwMode="auto">
          <a:xfrm>
            <a:off x="4876800" y="152400"/>
            <a:ext cx="65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Olivine</a:t>
            </a:r>
          </a:p>
        </p:txBody>
      </p:sp>
      <p:sp>
        <p:nvSpPr>
          <p:cNvPr id="25614" name="TextBox 20"/>
          <p:cNvSpPr txBox="1">
            <a:spLocks noChangeArrowheads="1"/>
          </p:cNvSpPr>
          <p:nvPr/>
        </p:nvSpPr>
        <p:spPr bwMode="auto">
          <a:xfrm>
            <a:off x="3124200" y="5972175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Best Decomposition = ~20% Asteroid +80% Comet</a:t>
            </a:r>
          </a:p>
        </p:txBody>
      </p:sp>
      <p:sp>
        <p:nvSpPr>
          <p:cNvPr id="25615" name="TextBox 21"/>
          <p:cNvSpPr txBox="1">
            <a:spLocks noChangeArrowheads="1"/>
          </p:cNvSpPr>
          <p:nvPr/>
        </p:nvSpPr>
        <p:spPr bwMode="auto">
          <a:xfrm>
            <a:off x="6400800" y="2438400"/>
            <a:ext cx="2514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But</a:t>
            </a:r>
            <a:r>
              <a:rPr lang="en-US" sz="1400"/>
              <a:t>: Need to update spectral analysis for Deep Impact, STARDUST, dynamical, &amp; Spitzer lessons learned re: cometary &amp; asteroidal dust.</a:t>
            </a:r>
          </a:p>
        </p:txBody>
      </p:sp>
      <p:sp>
        <p:nvSpPr>
          <p:cNvPr id="25616" name="TextBox 22"/>
          <p:cNvSpPr txBox="1">
            <a:spLocks noChangeArrowheads="1"/>
          </p:cNvSpPr>
          <p:nvPr/>
        </p:nvSpPr>
        <p:spPr bwMode="auto">
          <a:xfrm>
            <a:off x="7239000" y="4419600"/>
            <a:ext cx="1790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See also:</a:t>
            </a:r>
          </a:p>
          <a:p>
            <a:r>
              <a:rPr lang="en-US" sz="1200"/>
              <a:t>Messenger &amp; Keller -</a:t>
            </a:r>
          </a:p>
          <a:p>
            <a:r>
              <a:rPr lang="en-US" sz="1200"/>
              <a:t>(IPD like Hale-Bopp)</a:t>
            </a:r>
          </a:p>
          <a:p>
            <a:endParaRPr lang="en-US" sz="1200"/>
          </a:p>
          <a:p>
            <a:r>
              <a:rPr lang="en-US" sz="1200"/>
              <a:t>New CIBER Results-</a:t>
            </a:r>
          </a:p>
          <a:p>
            <a:r>
              <a:rPr lang="en-US" sz="1200"/>
              <a:t>Zody Refl. Like S-Type Asteroids</a:t>
            </a:r>
          </a:p>
          <a:p>
            <a:endParaRPr lang="en-US" sz="1200"/>
          </a:p>
          <a:p>
            <a:r>
              <a:rPr lang="en-US" sz="1200"/>
              <a:t>Nesvorny IRAS Fitting -</a:t>
            </a:r>
          </a:p>
          <a:p>
            <a:r>
              <a:rPr lang="en-US" sz="1200"/>
              <a:t>&gt;90% of IPD input is from JFCs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Outer </a:t>
            </a:r>
            <a:br>
              <a:rPr lang="en-US" dirty="0" smtClean="0"/>
            </a:br>
            <a:r>
              <a:rPr lang="en-US" dirty="0" smtClean="0"/>
              <a:t>Zodiacal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get beyond 5 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825" y="2917825"/>
            <a:ext cx="3559175" cy="3559175"/>
          </a:xfrm>
          <a:prstGeom prst="rect">
            <a:avLst/>
          </a:prstGeom>
        </p:spPr>
      </p:pic>
      <p:pic>
        <p:nvPicPr>
          <p:cNvPr id="5" name="Picture 4" descr="poster-draft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55848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504" y="175260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frontier</a:t>
            </a:r>
          </a:p>
          <a:p>
            <a:r>
              <a:rPr lang="en-US" dirty="0" smtClean="0"/>
              <a:t>Collisional evolution of Kuiper Belt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Kuiper</a:t>
            </a:r>
            <a:r>
              <a:rPr lang="en-US" dirty="0" smtClean="0"/>
              <a:t> Belt origin of Interplanetary Dust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17638"/>
            <a:ext cx="4411980" cy="54403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Liou</a:t>
            </a:r>
            <a:r>
              <a:rPr lang="en-US" dirty="0" smtClean="0"/>
              <a:t>, </a:t>
            </a:r>
            <a:r>
              <a:rPr lang="en-US" dirty="0" err="1" smtClean="0"/>
              <a:t>Zook</a:t>
            </a:r>
            <a:r>
              <a:rPr lang="en-US" dirty="0" smtClean="0"/>
              <a:t>, &amp; Dermott (1996)</a:t>
            </a:r>
          </a:p>
          <a:p>
            <a:r>
              <a:rPr lang="en-US" dirty="0" smtClean="0"/>
              <a:t>Modeling dynamical evolution of grains from </a:t>
            </a:r>
            <a:r>
              <a:rPr lang="en-US" dirty="0" err="1" smtClean="0"/>
              <a:t>KBOs</a:t>
            </a:r>
            <a:r>
              <a:rPr lang="en-US" dirty="0" smtClean="0"/>
              <a:t>, including resonances and perturbations</a:t>
            </a:r>
          </a:p>
          <a:p>
            <a:r>
              <a:rPr lang="en-US" dirty="0" smtClean="0"/>
              <a:t>Interstellar grain collisions are more rapid than mutual KB grain collisions</a:t>
            </a:r>
          </a:p>
          <a:p>
            <a:r>
              <a:rPr lang="en-US" dirty="0" smtClean="0"/>
              <a:t>ISD may shatter KB particles &gt;10 um before they reach the inner solar system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80" y="1648460"/>
            <a:ext cx="4960620" cy="52095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Dust Density predictions </a:t>
            </a:r>
            <a:br>
              <a:rPr lang="en-US" dirty="0" smtClean="0"/>
            </a:br>
            <a:r>
              <a:rPr lang="en-US" dirty="0" smtClean="0"/>
              <a:t>for Outer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566928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Moro-Martin and </a:t>
            </a:r>
            <a:r>
              <a:rPr lang="en-US" dirty="0" err="1" smtClean="0"/>
              <a:t>Malhotra</a:t>
            </a:r>
            <a:r>
              <a:rPr lang="en-US" dirty="0" smtClean="0"/>
              <a:t> (2003)</a:t>
            </a:r>
          </a:p>
          <a:p>
            <a:r>
              <a:rPr lang="en-US" dirty="0" smtClean="0"/>
              <a:t>Collisional production rate 10</a:t>
            </a:r>
            <a:r>
              <a:rPr lang="en-US" baseline="30000" dirty="0" smtClean="0"/>
              <a:t>6</a:t>
            </a:r>
            <a:r>
              <a:rPr lang="en-US" dirty="0" smtClean="0"/>
              <a:t>-10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g/s</a:t>
            </a:r>
            <a:r>
              <a:rPr lang="en-US" dirty="0" smtClean="0"/>
              <a:t> (Stern 1996, </a:t>
            </a:r>
            <a:r>
              <a:rPr lang="en-US" dirty="0" err="1" smtClean="0"/>
              <a:t>Landgraf</a:t>
            </a:r>
            <a:r>
              <a:rPr lang="en-US" dirty="0" smtClean="0"/>
              <a:t> 2002)</a:t>
            </a:r>
          </a:p>
          <a:p>
            <a:r>
              <a:rPr lang="en-US" dirty="0" smtClean="0"/>
              <a:t>KB dust cloud mass ~ 10</a:t>
            </a:r>
            <a:r>
              <a:rPr lang="en-US" baseline="30000" dirty="0" smtClean="0"/>
              <a:t>22</a:t>
            </a:r>
            <a:r>
              <a:rPr lang="en-US" dirty="0" smtClean="0"/>
              <a:t>g</a:t>
            </a:r>
          </a:p>
          <a:p>
            <a:r>
              <a:rPr lang="en-US" dirty="0" smtClean="0"/>
              <a:t>Relatively high eccentricities when passing Earth, like comets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44780"/>
            <a:ext cx="3855720" cy="67132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Zodiacal Light Predictions for </a:t>
            </a:r>
            <a:r>
              <a:rPr lang="en-US" dirty="0" err="1" smtClean="0"/>
              <a:t>spaceprobe</a:t>
            </a:r>
            <a:endParaRPr lang="en-US" dirty="0"/>
          </a:p>
        </p:txBody>
      </p:sp>
      <p:pic>
        <p:nvPicPr>
          <p:cNvPr id="5" name="Content Placeholder 4" descr="kuipe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86400" y="-152400"/>
            <a:ext cx="3657600" cy="658368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228600" y="1752600"/>
            <a:ext cx="5486400" cy="467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Voyager 1 spacecraft trajectory (as an example)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ecliptic pole 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err="1" smtClean="0"/>
              <a:t>antisolar</a:t>
            </a:r>
            <a:r>
              <a:rPr lang="en-US" sz="3200" dirty="0" smtClean="0"/>
              <a:t> direction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Illustrative calculation: power-law zodiacal cloud extrapolation, plus </a:t>
            </a:r>
            <a:r>
              <a:rPr lang="en-US" sz="3200" dirty="0" err="1" smtClean="0"/>
              <a:t>gaussian</a:t>
            </a:r>
            <a:r>
              <a:rPr lang="en-US" sz="3200" dirty="0" smtClean="0"/>
              <a:t> torus at </a:t>
            </a:r>
            <a:r>
              <a:rPr lang="en-US" sz="3200" dirty="0" err="1" smtClean="0"/>
              <a:t>Kuiper</a:t>
            </a:r>
            <a:r>
              <a:rPr lang="en-US" sz="3200" dirty="0" smtClean="0"/>
              <a:t> Belt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29000" y="2209800"/>
            <a:ext cx="2057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6576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Outer Zodiacal Light:</a:t>
            </a:r>
            <a:br>
              <a:rPr lang="en-US" dirty="0" smtClean="0"/>
            </a:br>
            <a:r>
              <a:rPr lang="en-US" dirty="0" smtClean="0"/>
              <a:t>radial profile</a:t>
            </a:r>
            <a:endParaRPr lang="en-US" dirty="0"/>
          </a:p>
        </p:txBody>
      </p:sp>
      <p:pic>
        <p:nvPicPr>
          <p:cNvPr id="5" name="Picture 4" descr="kuiper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86400" y="-182880"/>
            <a:ext cx="3657600" cy="65836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228600" y="1752600"/>
            <a:ext cx="5486400" cy="467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as previous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slide, but: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Density estimate from </a:t>
            </a:r>
            <a:r>
              <a:rPr lang="en-US" sz="3200" dirty="0" err="1" smtClean="0"/>
              <a:t>Jewitt</a:t>
            </a:r>
            <a:r>
              <a:rPr lang="en-US" sz="3200" dirty="0" smtClean="0"/>
              <a:t> &amp; </a:t>
            </a:r>
            <a:r>
              <a:rPr lang="en-US" sz="3200" dirty="0" err="1" smtClean="0"/>
              <a:t>Luu</a:t>
            </a:r>
            <a:r>
              <a:rPr lang="en-US" sz="3200" dirty="0" smtClean="0"/>
              <a:t> and Moro-Martin &amp; </a:t>
            </a:r>
            <a:r>
              <a:rPr lang="en-US" sz="3200" dirty="0" err="1" smtClean="0"/>
              <a:t>Malhotra</a:t>
            </a:r>
            <a:r>
              <a:rPr lang="en-US" sz="3200" dirty="0" smtClean="0"/>
              <a:t>.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 wider distribution of KB dust (spiraling inward due to PR drag)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 the Nice Model, giant planet mutual gravitational interactions violently perturbed shape of the outer solar system</a:t>
            </a:r>
          </a:p>
          <a:p>
            <a:r>
              <a:rPr lang="en-US" dirty="0" smtClean="0"/>
              <a:t>Shape of </a:t>
            </a:r>
            <a:r>
              <a:rPr lang="en-US" dirty="0" err="1" smtClean="0"/>
              <a:t>Kuiper</a:t>
            </a:r>
            <a:r>
              <a:rPr lang="en-US" dirty="0" smtClean="0"/>
              <a:t> Belt and scattered disk population relate to past history of perturbations</a:t>
            </a:r>
          </a:p>
          <a:p>
            <a:r>
              <a:rPr lang="en-US" dirty="0" smtClean="0"/>
              <a:t>KB dust relates to collision rate in the KB, as do asteroidal dust bands in the inner zodiacal light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Oval 2"/>
          <p:cNvSpPr>
            <a:spLocks noChangeAspect="1" noChangeArrowheads="1"/>
          </p:cNvSpPr>
          <p:nvPr/>
        </p:nvSpPr>
        <p:spPr bwMode="auto">
          <a:xfrm>
            <a:off x="38862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499" name="Oval 3"/>
          <p:cNvSpPr>
            <a:spLocks noChangeArrowheads="1"/>
          </p:cNvSpPr>
          <p:nvPr/>
        </p:nvSpPr>
        <p:spPr bwMode="auto">
          <a:xfrm>
            <a:off x="-3962400" y="3101975"/>
            <a:ext cx="13716000" cy="1295400"/>
          </a:xfrm>
          <a:prstGeom prst="ellipse">
            <a:avLst/>
          </a:prstGeom>
          <a:solidFill>
            <a:srgbClr val="99CCFF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0" name="Oval 4"/>
          <p:cNvSpPr>
            <a:spLocks noChangeArrowheads="1"/>
          </p:cNvSpPr>
          <p:nvPr/>
        </p:nvSpPr>
        <p:spPr bwMode="auto">
          <a:xfrm>
            <a:off x="0" y="325437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1" name="Oval 5"/>
          <p:cNvSpPr>
            <a:spLocks noChangeArrowheads="1"/>
          </p:cNvSpPr>
          <p:nvPr/>
        </p:nvSpPr>
        <p:spPr bwMode="auto">
          <a:xfrm>
            <a:off x="20574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2" name="Oval 6"/>
          <p:cNvSpPr>
            <a:spLocks noChangeArrowheads="1"/>
          </p:cNvSpPr>
          <p:nvPr/>
        </p:nvSpPr>
        <p:spPr bwMode="auto">
          <a:xfrm>
            <a:off x="22860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3" name="Oval 7"/>
          <p:cNvSpPr>
            <a:spLocks noChangeArrowheads="1"/>
          </p:cNvSpPr>
          <p:nvPr/>
        </p:nvSpPr>
        <p:spPr bwMode="auto">
          <a:xfrm>
            <a:off x="27432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4" name="Oval 8"/>
          <p:cNvSpPr>
            <a:spLocks noChangeArrowheads="1"/>
          </p:cNvSpPr>
          <p:nvPr/>
        </p:nvSpPr>
        <p:spPr bwMode="auto">
          <a:xfrm>
            <a:off x="30480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5" name="Oval 9"/>
          <p:cNvSpPr>
            <a:spLocks noChangeArrowheads="1"/>
          </p:cNvSpPr>
          <p:nvPr/>
        </p:nvSpPr>
        <p:spPr bwMode="auto">
          <a:xfrm>
            <a:off x="3505200" y="37877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6" name="Oval 10"/>
          <p:cNvSpPr>
            <a:spLocks noChangeArrowheads="1"/>
          </p:cNvSpPr>
          <p:nvPr/>
        </p:nvSpPr>
        <p:spPr bwMode="auto">
          <a:xfrm>
            <a:off x="3810000" y="37877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7" name="Oval 11"/>
          <p:cNvSpPr>
            <a:spLocks noChangeArrowheads="1"/>
          </p:cNvSpPr>
          <p:nvPr/>
        </p:nvSpPr>
        <p:spPr bwMode="auto">
          <a:xfrm>
            <a:off x="33528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8" name="Oval 12"/>
          <p:cNvSpPr>
            <a:spLocks noChangeArrowheads="1"/>
          </p:cNvSpPr>
          <p:nvPr/>
        </p:nvSpPr>
        <p:spPr bwMode="auto">
          <a:xfrm>
            <a:off x="3581400" y="36353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9" name="Oval 13"/>
          <p:cNvSpPr>
            <a:spLocks noChangeArrowheads="1"/>
          </p:cNvSpPr>
          <p:nvPr/>
        </p:nvSpPr>
        <p:spPr bwMode="auto">
          <a:xfrm>
            <a:off x="25146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10" name="Oval 14"/>
          <p:cNvSpPr>
            <a:spLocks noChangeArrowheads="1"/>
          </p:cNvSpPr>
          <p:nvPr/>
        </p:nvSpPr>
        <p:spPr bwMode="auto">
          <a:xfrm>
            <a:off x="18288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11" name="Oval 15"/>
          <p:cNvSpPr>
            <a:spLocks noChangeArrowheads="1"/>
          </p:cNvSpPr>
          <p:nvPr/>
        </p:nvSpPr>
        <p:spPr bwMode="auto">
          <a:xfrm>
            <a:off x="14478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12" name="Oval 16"/>
          <p:cNvSpPr>
            <a:spLocks noChangeArrowheads="1"/>
          </p:cNvSpPr>
          <p:nvPr/>
        </p:nvSpPr>
        <p:spPr bwMode="auto">
          <a:xfrm>
            <a:off x="3962400" y="35591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495800" y="3330575"/>
            <a:ext cx="209550" cy="209550"/>
            <a:chOff x="3504" y="2448"/>
            <a:chExt cx="132" cy="132"/>
          </a:xfrm>
        </p:grpSpPr>
        <p:sp>
          <p:nvSpPr>
            <p:cNvPr id="490514" name="Oval 18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15" name="Oval 19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72000" y="3635375"/>
            <a:ext cx="209550" cy="209550"/>
            <a:chOff x="3504" y="2448"/>
            <a:chExt cx="132" cy="132"/>
          </a:xfrm>
        </p:grpSpPr>
        <p:sp>
          <p:nvSpPr>
            <p:cNvPr id="490517" name="Oval 21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18" name="Oval 22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953000" y="3330575"/>
            <a:ext cx="209550" cy="209550"/>
            <a:chOff x="3504" y="2448"/>
            <a:chExt cx="132" cy="132"/>
          </a:xfrm>
        </p:grpSpPr>
        <p:sp>
          <p:nvSpPr>
            <p:cNvPr id="490520" name="Oval 24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21" name="Oval 25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34000" y="3254375"/>
            <a:ext cx="209550" cy="209550"/>
            <a:chOff x="3504" y="2448"/>
            <a:chExt cx="132" cy="132"/>
          </a:xfrm>
        </p:grpSpPr>
        <p:sp>
          <p:nvSpPr>
            <p:cNvPr id="490523" name="Oval 27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24" name="Oval 28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876800" y="3559175"/>
            <a:ext cx="209550" cy="209550"/>
            <a:chOff x="3504" y="2448"/>
            <a:chExt cx="132" cy="132"/>
          </a:xfrm>
        </p:grpSpPr>
        <p:sp>
          <p:nvSpPr>
            <p:cNvPr id="490526" name="Oval 30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27" name="Oval 31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181600" y="3711575"/>
            <a:ext cx="209550" cy="209550"/>
            <a:chOff x="3504" y="2448"/>
            <a:chExt cx="132" cy="132"/>
          </a:xfrm>
        </p:grpSpPr>
        <p:sp>
          <p:nvSpPr>
            <p:cNvPr id="490529" name="Oval 33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30" name="Oval 34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5562600" y="3635375"/>
            <a:ext cx="209550" cy="209550"/>
            <a:chOff x="3504" y="2448"/>
            <a:chExt cx="132" cy="132"/>
          </a:xfrm>
        </p:grpSpPr>
        <p:sp>
          <p:nvSpPr>
            <p:cNvPr id="490532" name="Oval 36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33" name="Oval 37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867400" y="3482975"/>
            <a:ext cx="209550" cy="209550"/>
            <a:chOff x="3504" y="2448"/>
            <a:chExt cx="132" cy="132"/>
          </a:xfrm>
        </p:grpSpPr>
        <p:sp>
          <p:nvSpPr>
            <p:cNvPr id="490535" name="Oval 39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36" name="Oval 40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5867400" y="3863975"/>
            <a:ext cx="209550" cy="209550"/>
            <a:chOff x="3504" y="2448"/>
            <a:chExt cx="132" cy="132"/>
          </a:xfrm>
        </p:grpSpPr>
        <p:sp>
          <p:nvSpPr>
            <p:cNvPr id="490538" name="Oval 42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39" name="Oval 43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6248400" y="3406775"/>
            <a:ext cx="209550" cy="209550"/>
            <a:chOff x="3504" y="2448"/>
            <a:chExt cx="132" cy="132"/>
          </a:xfrm>
        </p:grpSpPr>
        <p:sp>
          <p:nvSpPr>
            <p:cNvPr id="490541" name="Oval 45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42" name="Oval 46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6324600" y="3787775"/>
            <a:ext cx="209550" cy="209550"/>
            <a:chOff x="3504" y="2448"/>
            <a:chExt cx="132" cy="132"/>
          </a:xfrm>
        </p:grpSpPr>
        <p:sp>
          <p:nvSpPr>
            <p:cNvPr id="490544" name="Oval 48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45" name="Oval 49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0546" name="Line 50"/>
          <p:cNvSpPr>
            <a:spLocks noChangeShapeType="1"/>
          </p:cNvSpPr>
          <p:nvPr/>
        </p:nvSpPr>
        <p:spPr bwMode="auto">
          <a:xfrm>
            <a:off x="4267200" y="2720975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47" name="Text Box 51"/>
          <p:cNvSpPr txBox="1">
            <a:spLocks noChangeArrowheads="1"/>
          </p:cNvSpPr>
          <p:nvPr/>
        </p:nvSpPr>
        <p:spPr bwMode="auto">
          <a:xfrm>
            <a:off x="3976688" y="4891088"/>
            <a:ext cx="966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latin typeface="Arial" pitchFamily="-65" charset="0"/>
                <a:ea typeface="Arial" pitchFamily="-65" charset="0"/>
                <a:cs typeface="Arial" pitchFamily="-65" charset="0"/>
              </a:rPr>
              <a:t>5 AU</a:t>
            </a:r>
          </a:p>
          <a:p>
            <a:pPr algn="ctr" eaLnBrk="1" hangingPunct="1"/>
            <a:r>
              <a:rPr lang="en-US">
                <a:latin typeface="Arial" pitchFamily="-65" charset="0"/>
                <a:ea typeface="Arial" pitchFamily="-65" charset="0"/>
                <a:cs typeface="Arial" pitchFamily="-65" charset="0"/>
              </a:rPr>
              <a:t>H</a:t>
            </a:r>
            <a:r>
              <a:rPr lang="en-US" baseline="-25000">
                <a:latin typeface="Arial" pitchFamily="-65" charset="0"/>
                <a:ea typeface="Arial" pitchFamily="-65" charset="0"/>
                <a:cs typeface="Arial" pitchFamily="-65" charset="0"/>
              </a:rPr>
              <a:t>2</a:t>
            </a:r>
            <a:r>
              <a:rPr lang="en-US">
                <a:latin typeface="Arial" pitchFamily="-65" charset="0"/>
                <a:ea typeface="Arial" pitchFamily="-65" charset="0"/>
                <a:cs typeface="Arial" pitchFamily="-65" charset="0"/>
              </a:rPr>
              <a:t>O ice</a:t>
            </a:r>
          </a:p>
        </p:txBody>
      </p:sp>
      <p:sp>
        <p:nvSpPr>
          <p:cNvPr id="490548" name="Text Box 52"/>
          <p:cNvSpPr txBox="1">
            <a:spLocks noChangeArrowheads="1"/>
          </p:cNvSpPr>
          <p:nvPr/>
        </p:nvSpPr>
        <p:spPr bwMode="auto">
          <a:xfrm>
            <a:off x="1600200" y="4549775"/>
            <a:ext cx="191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i="1">
                <a:latin typeface="Arial" pitchFamily="-65" charset="0"/>
                <a:ea typeface="Arial" pitchFamily="-65" charset="0"/>
                <a:cs typeface="Arial" pitchFamily="-65" charset="0"/>
              </a:rPr>
              <a:t>Solids devolatilized</a:t>
            </a:r>
          </a:p>
        </p:txBody>
      </p:sp>
      <p:sp>
        <p:nvSpPr>
          <p:cNvPr id="490549" name="Text Box 53"/>
          <p:cNvSpPr txBox="1">
            <a:spLocks noChangeArrowheads="1"/>
          </p:cNvSpPr>
          <p:nvPr/>
        </p:nvSpPr>
        <p:spPr bwMode="auto">
          <a:xfrm>
            <a:off x="4724400" y="4549775"/>
            <a:ext cx="174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i="1">
                <a:latin typeface="Arial" pitchFamily="-65" charset="0"/>
                <a:ea typeface="Arial" pitchFamily="-65" charset="0"/>
                <a:cs typeface="Arial" pitchFamily="-65" charset="0"/>
              </a:rPr>
              <a:t>Icy planetesimals</a:t>
            </a:r>
          </a:p>
        </p:txBody>
      </p:sp>
      <p:sp>
        <p:nvSpPr>
          <p:cNvPr id="490550" name="Rectangle 54"/>
          <p:cNvSpPr>
            <a:spLocks noChangeArrowheads="1"/>
          </p:cNvSpPr>
          <p:nvPr/>
        </p:nvSpPr>
        <p:spPr bwMode="auto">
          <a:xfrm>
            <a:off x="3810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Asteroidal and Cometary Planetsesimals in the Solar Nebula</a:t>
            </a:r>
          </a:p>
        </p:txBody>
      </p: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7010400" y="3505200"/>
            <a:ext cx="209550" cy="209550"/>
            <a:chOff x="3504" y="2448"/>
            <a:chExt cx="132" cy="132"/>
          </a:xfrm>
        </p:grpSpPr>
        <p:sp>
          <p:nvSpPr>
            <p:cNvPr id="490552" name="Oval 56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53" name="Oval 57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7696200" y="3657600"/>
            <a:ext cx="209550" cy="209550"/>
            <a:chOff x="3504" y="2448"/>
            <a:chExt cx="132" cy="132"/>
          </a:xfrm>
        </p:grpSpPr>
        <p:sp>
          <p:nvSpPr>
            <p:cNvPr id="490555" name="Oval 59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56" name="Oval 60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7086600" y="3886200"/>
            <a:ext cx="209550" cy="209550"/>
            <a:chOff x="3504" y="2448"/>
            <a:chExt cx="132" cy="132"/>
          </a:xfrm>
        </p:grpSpPr>
        <p:sp>
          <p:nvSpPr>
            <p:cNvPr id="490558" name="Oval 62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59" name="Oval 63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8305800" y="3429000"/>
            <a:ext cx="209550" cy="209550"/>
            <a:chOff x="3504" y="2448"/>
            <a:chExt cx="132" cy="132"/>
          </a:xfrm>
        </p:grpSpPr>
        <p:sp>
          <p:nvSpPr>
            <p:cNvPr id="490561" name="Oval 65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62" name="Oval 66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Tagalong science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27207"/>
            <a:ext cx="8382000" cy="593079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82600" y="5114925"/>
            <a:ext cx="8369300" cy="147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u="sng"/>
              <a:t>Specifications</a:t>
            </a:r>
          </a:p>
          <a:p>
            <a:r>
              <a:rPr lang="en-US" sz="1400"/>
              <a:t>Spatial resolution: 5</a:t>
            </a:r>
            <a:r>
              <a:rPr lang="en-US" sz="1400">
                <a:ea typeface="Arial" charset="0"/>
                <a:cs typeface="Arial" charset="0"/>
              </a:rPr>
              <a:t>'</a:t>
            </a:r>
            <a:r>
              <a:rPr lang="en-US" sz="1400"/>
              <a:t> x 5</a:t>
            </a:r>
            <a:r>
              <a:rPr lang="en-US" sz="1400">
                <a:ea typeface="Arial" charset="0"/>
                <a:cs typeface="Arial" charset="0"/>
              </a:rPr>
              <a:t>'</a:t>
            </a:r>
            <a:r>
              <a:rPr lang="en-US" sz="1400"/>
              <a:t> pixels			Wavelength band:  800 nm</a:t>
            </a:r>
          </a:p>
          <a:p>
            <a:r>
              <a:rPr lang="en-US" sz="1400"/>
              <a:t>Field of view: 85º x 85</a:t>
            </a:r>
            <a:r>
              <a:rPr lang="en-US" sz="1400">
                <a:latin typeface="MS PGothic" charset="0"/>
                <a:ea typeface="MS PGothic" charset="0"/>
                <a:cs typeface="MS PGothic" charset="0"/>
              </a:rPr>
              <a:t>º</a:t>
            </a:r>
            <a:r>
              <a:rPr lang="en-US" sz="1400"/>
              <a:t> 			 Sensitivity: &lt; 0.1 nW/m</a:t>
            </a:r>
            <a:r>
              <a:rPr lang="en-US" sz="1400" baseline="30000"/>
              <a:t>2</a:t>
            </a:r>
            <a:r>
              <a:rPr lang="en-US" sz="1400"/>
              <a:t> sr per pixel</a:t>
            </a:r>
          </a:p>
          <a:p>
            <a:r>
              <a:rPr lang="en-US" sz="1400"/>
              <a:t>Focal plane:  1024</a:t>
            </a:r>
            <a:r>
              <a:rPr lang="en-US" sz="1400" baseline="30000"/>
              <a:t>2</a:t>
            </a:r>
            <a:r>
              <a:rPr lang="en-US" sz="1400"/>
              <a:t> HAWAII 1.7 um HgCdTe or HiViSi</a:t>
            </a:r>
          </a:p>
          <a:p>
            <a:endParaRPr lang="en-US" sz="600"/>
          </a:p>
          <a:p>
            <a:r>
              <a:rPr lang="en-US" sz="1400" i="1" u="sng"/>
              <a:t>Science</a:t>
            </a:r>
          </a:p>
          <a:p>
            <a:r>
              <a:rPr lang="en-US" sz="1400"/>
              <a:t>● Kuiper belt cloud structure			</a:t>
            </a:r>
            <a:r>
              <a:rPr lang="en-US" sz="1400">
                <a:latin typeface="MS Reference Sans Serif" charset="0"/>
              </a:rPr>
              <a:t>● </a:t>
            </a:r>
            <a:r>
              <a:rPr lang="en-US" sz="1400"/>
              <a:t>Interplanetary dust cloud structure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429000" y="79375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Wide-Field Camera</a:t>
            </a:r>
          </a:p>
        </p:txBody>
      </p:sp>
      <p:sp>
        <p:nvSpPr>
          <p:cNvPr id="21523" name="TextBox 7"/>
          <p:cNvSpPr txBox="1">
            <a:spLocks noChangeArrowheads="1"/>
          </p:cNvSpPr>
          <p:nvPr/>
        </p:nvSpPr>
        <p:spPr bwMode="auto">
          <a:xfrm>
            <a:off x="1384300" y="596900"/>
            <a:ext cx="177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Refracting Optics</a:t>
            </a:r>
          </a:p>
        </p:txBody>
      </p:sp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927100"/>
            <a:ext cx="3951288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527550" y="1514475"/>
            <a:ext cx="4535488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24" name="Line 20"/>
          <p:cNvSpPr>
            <a:spLocks noChangeShapeType="1"/>
          </p:cNvSpPr>
          <p:nvPr/>
        </p:nvSpPr>
        <p:spPr bwMode="auto">
          <a:xfrm flipV="1">
            <a:off x="463550" y="2032000"/>
            <a:ext cx="450850" cy="444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V="1">
            <a:off x="1593850" y="949325"/>
            <a:ext cx="419100" cy="414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04800" y="25146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 cm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Composition of </a:t>
            </a:r>
            <a:r>
              <a:rPr lang="en-US" dirty="0" err="1" smtClean="0"/>
              <a:t>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143000"/>
            <a:ext cx="61722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Infrared spectra measure mineralogy of parent bodies</a:t>
            </a:r>
          </a:p>
          <a:p>
            <a:r>
              <a:rPr lang="en-US" dirty="0" err="1" smtClean="0"/>
              <a:t>Comeplement</a:t>
            </a:r>
            <a:r>
              <a:rPr lang="en-US" dirty="0" smtClean="0"/>
              <a:t> laboratory work on </a:t>
            </a:r>
            <a:r>
              <a:rPr lang="en-US" dirty="0" err="1" smtClean="0"/>
              <a:t>IDPs</a:t>
            </a:r>
            <a:r>
              <a:rPr lang="en-US" dirty="0" smtClean="0"/>
              <a:t> and STARDUST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124200"/>
            <a:ext cx="9387840" cy="3733800"/>
          </a:xfrm>
          <a:prstGeom prst="rect">
            <a:avLst/>
          </a:prstGeom>
        </p:spPr>
      </p:pic>
      <p:pic>
        <p:nvPicPr>
          <p:cNvPr id="5" name="Picture 4" descr="800px-Stardust-keystone-Tsou06020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6800"/>
            <a:ext cx="3048000" cy="22555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3162300"/>
            <a:ext cx="3198813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9300" y="38100"/>
            <a:ext cx="557212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8" y="36513"/>
            <a:ext cx="3198812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041900" y="1181100"/>
            <a:ext cx="1208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FF9900"/>
                </a:solidFill>
              </a:rPr>
              <a:t>65 K Optical</a:t>
            </a:r>
          </a:p>
          <a:p>
            <a:pPr algn="ctr"/>
            <a:r>
              <a:rPr lang="en-US" sz="1400" b="1">
                <a:solidFill>
                  <a:srgbClr val="FF9900"/>
                </a:solidFill>
              </a:rPr>
              <a:t>Bench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7239000" y="1905000"/>
            <a:ext cx="1533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FF9900"/>
                </a:solidFill>
              </a:rPr>
              <a:t>40 K Radiator</a:t>
            </a:r>
          </a:p>
          <a:p>
            <a:pPr algn="ctr"/>
            <a:r>
              <a:rPr lang="en-US" sz="1400" b="1">
                <a:solidFill>
                  <a:srgbClr val="FF9900"/>
                </a:solidFill>
              </a:rPr>
              <a:t>(5 um FPA only)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124200" y="2667000"/>
            <a:ext cx="1784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15 cm Off-Axis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Cassegrain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(ala DIRBE)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5903913" y="3314700"/>
            <a:ext cx="103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Field Stop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493000" y="54356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Lyot Stops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3452813" y="4483100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Cold Shutters</a:t>
            </a: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 flipV="1">
            <a:off x="4800600" y="3162300"/>
            <a:ext cx="698500" cy="520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 flipV="1">
            <a:off x="6324600" y="3657600"/>
            <a:ext cx="279400" cy="673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 flipV="1">
            <a:off x="4851400" y="4660900"/>
            <a:ext cx="1295400" cy="190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>
            <a:off x="4902200" y="4381500"/>
            <a:ext cx="18923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7150100" y="4572000"/>
            <a:ext cx="368300" cy="93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6629400" y="5257800"/>
            <a:ext cx="901700" cy="24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5702300" y="1701800"/>
            <a:ext cx="838200" cy="4953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V="1">
            <a:off x="5092700" y="1689100"/>
            <a:ext cx="609600" cy="3937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7874000" y="2425700"/>
            <a:ext cx="177800" cy="596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886200" y="6438900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800080"/>
                </a:solidFill>
              </a:rPr>
              <a:t>Bipods to S/C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3429000" y="6096000"/>
            <a:ext cx="150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800080"/>
                </a:solidFill>
              </a:rPr>
              <a:t>Electronics box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H="1">
            <a:off x="5207000" y="6565900"/>
            <a:ext cx="2108200" cy="50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H="1">
            <a:off x="4927600" y="6223000"/>
            <a:ext cx="546100" cy="12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7634288" y="127000"/>
            <a:ext cx="1177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800080"/>
                </a:solidFill>
              </a:rPr>
              <a:t>Sunshield1 </a:t>
            </a:r>
          </a:p>
          <a:p>
            <a:pPr algn="ctr"/>
            <a:r>
              <a:rPr lang="en-US" sz="1200" b="1">
                <a:solidFill>
                  <a:srgbClr val="800080"/>
                </a:solidFill>
              </a:rPr>
              <a:t>teflon film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7773988" y="850900"/>
            <a:ext cx="1177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800080"/>
                </a:solidFill>
              </a:rPr>
              <a:t>Sunshield2 </a:t>
            </a:r>
          </a:p>
          <a:p>
            <a:pPr algn="ctr"/>
            <a:r>
              <a:rPr lang="en-US" sz="1200" b="1">
                <a:solidFill>
                  <a:srgbClr val="800080"/>
                </a:solidFill>
              </a:rPr>
              <a:t>kapton film</a:t>
            </a: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V="1">
            <a:off x="7302500" y="1003300"/>
            <a:ext cx="508000" cy="2921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V="1">
            <a:off x="7353300" y="292100"/>
            <a:ext cx="317500" cy="182563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arrow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9525" y="6526213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JJB/13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7718425" y="6564313"/>
            <a:ext cx="14065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JPL Proprietary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rminator 75"/>
          <p:cNvSpPr/>
          <p:nvPr/>
        </p:nvSpPr>
        <p:spPr>
          <a:xfrm>
            <a:off x="-815770" y="2809220"/>
            <a:ext cx="5593939" cy="1652309"/>
          </a:xfrm>
          <a:prstGeom prst="flowChartTerminator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2546" name="Oval 2"/>
          <p:cNvSpPr>
            <a:spLocks noChangeAspect="1"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47" name="Oval 3"/>
          <p:cNvSpPr>
            <a:spLocks noChangeAspect="1" noChangeArrowheads="1"/>
          </p:cNvSpPr>
          <p:nvPr/>
        </p:nvSpPr>
        <p:spPr bwMode="auto">
          <a:xfrm>
            <a:off x="1752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48" name="Oval 4"/>
          <p:cNvSpPr>
            <a:spLocks noChangeAspect="1" noChangeArrowheads="1"/>
          </p:cNvSpPr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4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Cometary Material in Present </a:t>
            </a:r>
            <a:br>
              <a:rPr lang="en-US" sz="4000"/>
            </a:br>
            <a:r>
              <a:rPr lang="en-US" sz="4000"/>
              <a:t>Solar System</a:t>
            </a:r>
          </a:p>
        </p:txBody>
      </p:sp>
      <p:sp>
        <p:nvSpPr>
          <p:cNvPr id="492550" name="Oval 6"/>
          <p:cNvSpPr>
            <a:spLocks noChangeArrowheads="1"/>
          </p:cNvSpPr>
          <p:nvPr/>
        </p:nvSpPr>
        <p:spPr bwMode="auto">
          <a:xfrm>
            <a:off x="0" y="325437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51" name="Oval 7"/>
          <p:cNvSpPr>
            <a:spLocks noChangeArrowheads="1"/>
          </p:cNvSpPr>
          <p:nvPr/>
        </p:nvSpPr>
        <p:spPr bwMode="auto">
          <a:xfrm>
            <a:off x="1828800" y="3657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52" name="Oval 8"/>
          <p:cNvSpPr>
            <a:spLocks noChangeArrowheads="1"/>
          </p:cNvSpPr>
          <p:nvPr/>
        </p:nvSpPr>
        <p:spPr bwMode="auto">
          <a:xfrm>
            <a:off x="2362200" y="3657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53" name="Oval 9"/>
          <p:cNvSpPr>
            <a:spLocks noChangeArrowheads="1"/>
          </p:cNvSpPr>
          <p:nvPr/>
        </p:nvSpPr>
        <p:spPr bwMode="auto">
          <a:xfrm>
            <a:off x="2819400" y="3657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54" name="Oval 10"/>
          <p:cNvSpPr>
            <a:spLocks noChangeArrowheads="1"/>
          </p:cNvSpPr>
          <p:nvPr/>
        </p:nvSpPr>
        <p:spPr bwMode="auto">
          <a:xfrm>
            <a:off x="3505200" y="37877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86200" y="3810000"/>
            <a:ext cx="285750" cy="285750"/>
            <a:chOff x="2448" y="2400"/>
            <a:chExt cx="180" cy="180"/>
          </a:xfrm>
        </p:grpSpPr>
        <p:sp>
          <p:nvSpPr>
            <p:cNvPr id="492556" name="Oval 12"/>
            <p:cNvSpPr>
              <a:spLocks noChangeAspect="1" noChangeArrowheads="1"/>
            </p:cNvSpPr>
            <p:nvPr/>
          </p:nvSpPr>
          <p:spPr bwMode="auto">
            <a:xfrm>
              <a:off x="2448" y="2400"/>
              <a:ext cx="180" cy="1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57" name="Oval 13"/>
            <p:cNvSpPr>
              <a:spLocks noChangeArrowheads="1"/>
            </p:cNvSpPr>
            <p:nvPr/>
          </p:nvSpPr>
          <p:spPr bwMode="auto">
            <a:xfrm>
              <a:off x="2496" y="2448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2558" name="Oval 14"/>
          <p:cNvSpPr>
            <a:spLocks noChangeArrowheads="1"/>
          </p:cNvSpPr>
          <p:nvPr/>
        </p:nvSpPr>
        <p:spPr bwMode="auto">
          <a:xfrm>
            <a:off x="3352800" y="37115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59" name="Oval 15"/>
          <p:cNvSpPr>
            <a:spLocks noChangeArrowheads="1"/>
          </p:cNvSpPr>
          <p:nvPr/>
        </p:nvSpPr>
        <p:spPr bwMode="auto">
          <a:xfrm>
            <a:off x="3581400" y="363537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60" name="Oval 16"/>
          <p:cNvSpPr>
            <a:spLocks noChangeArrowheads="1"/>
          </p:cNvSpPr>
          <p:nvPr/>
        </p:nvSpPr>
        <p:spPr bwMode="auto">
          <a:xfrm>
            <a:off x="1295400" y="3657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61" name="Oval 17"/>
          <p:cNvSpPr>
            <a:spLocks noChangeArrowheads="1"/>
          </p:cNvSpPr>
          <p:nvPr/>
        </p:nvSpPr>
        <p:spPr bwMode="auto">
          <a:xfrm>
            <a:off x="3733800" y="35814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343400" y="3200400"/>
            <a:ext cx="603250" cy="603250"/>
            <a:chOff x="3408" y="2016"/>
            <a:chExt cx="380" cy="380"/>
          </a:xfrm>
        </p:grpSpPr>
        <p:sp>
          <p:nvSpPr>
            <p:cNvPr id="492563" name="Oval 19"/>
            <p:cNvSpPr>
              <a:spLocks noChangeAspect="1" noChangeArrowheads="1"/>
            </p:cNvSpPr>
            <p:nvPr/>
          </p:nvSpPr>
          <p:spPr bwMode="auto">
            <a:xfrm>
              <a:off x="3408" y="2016"/>
              <a:ext cx="380" cy="380"/>
            </a:xfrm>
            <a:prstGeom prst="ellipse">
              <a:avLst/>
            </a:prstGeom>
            <a:solidFill>
              <a:srgbClr val="99CCFF">
                <a:alpha val="71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64" name="Oval 20"/>
            <p:cNvSpPr>
              <a:spLocks noChangeArrowheads="1"/>
            </p:cNvSpPr>
            <p:nvPr/>
          </p:nvSpPr>
          <p:spPr bwMode="auto">
            <a:xfrm>
              <a:off x="3552" y="2160"/>
              <a:ext cx="98" cy="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782050" y="2667000"/>
            <a:ext cx="209550" cy="209550"/>
            <a:chOff x="3504" y="2448"/>
            <a:chExt cx="132" cy="132"/>
          </a:xfrm>
        </p:grpSpPr>
        <p:sp>
          <p:nvSpPr>
            <p:cNvPr id="492566" name="Oval 22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67" name="Oval 23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782050" y="2971800"/>
            <a:ext cx="209550" cy="209550"/>
            <a:chOff x="3504" y="2448"/>
            <a:chExt cx="132" cy="132"/>
          </a:xfrm>
        </p:grpSpPr>
        <p:sp>
          <p:nvSpPr>
            <p:cNvPr id="492569" name="Oval 25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70" name="Oval 26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8229600" y="2819400"/>
            <a:ext cx="209550" cy="209550"/>
            <a:chOff x="3504" y="2448"/>
            <a:chExt cx="132" cy="132"/>
          </a:xfrm>
        </p:grpSpPr>
        <p:sp>
          <p:nvSpPr>
            <p:cNvPr id="492572" name="Oval 28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73" name="Oval 29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8782050" y="3429000"/>
            <a:ext cx="209550" cy="209550"/>
            <a:chOff x="3504" y="2448"/>
            <a:chExt cx="132" cy="132"/>
          </a:xfrm>
        </p:grpSpPr>
        <p:sp>
          <p:nvSpPr>
            <p:cNvPr id="492575" name="Oval 31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76" name="Oval 32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7162800" y="3429000"/>
            <a:ext cx="209550" cy="209550"/>
            <a:chOff x="3504" y="2448"/>
            <a:chExt cx="132" cy="132"/>
          </a:xfrm>
        </p:grpSpPr>
        <p:sp>
          <p:nvSpPr>
            <p:cNvPr id="492578" name="Oval 34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79" name="Oval 35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8382000" y="3124200"/>
            <a:ext cx="209550" cy="209550"/>
            <a:chOff x="3504" y="2448"/>
            <a:chExt cx="132" cy="132"/>
          </a:xfrm>
        </p:grpSpPr>
        <p:sp>
          <p:nvSpPr>
            <p:cNvPr id="492581" name="Oval 37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82" name="Oval 38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553200" y="3352800"/>
            <a:ext cx="209550" cy="209550"/>
            <a:chOff x="3504" y="2448"/>
            <a:chExt cx="132" cy="132"/>
          </a:xfrm>
        </p:grpSpPr>
        <p:sp>
          <p:nvSpPr>
            <p:cNvPr id="492584" name="Oval 40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85" name="Oval 41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5486400" y="3657600"/>
            <a:ext cx="209550" cy="209550"/>
            <a:chOff x="3504" y="2448"/>
            <a:chExt cx="132" cy="132"/>
          </a:xfrm>
        </p:grpSpPr>
        <p:sp>
          <p:nvSpPr>
            <p:cNvPr id="492587" name="Oval 43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88" name="Oval 44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8229600" y="3429000"/>
            <a:ext cx="209550" cy="209550"/>
            <a:chOff x="3504" y="2448"/>
            <a:chExt cx="132" cy="132"/>
          </a:xfrm>
        </p:grpSpPr>
        <p:sp>
          <p:nvSpPr>
            <p:cNvPr id="492590" name="Oval 46"/>
            <p:cNvSpPr>
              <a:spLocks noChangeAspect="1" noChangeArrowheads="1"/>
            </p:cNvSpPr>
            <p:nvPr/>
          </p:nvSpPr>
          <p:spPr bwMode="auto">
            <a:xfrm>
              <a:off x="350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91" name="Oval 47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8610600" y="3886200"/>
            <a:ext cx="209550" cy="209550"/>
            <a:chOff x="5424" y="2448"/>
            <a:chExt cx="132" cy="132"/>
          </a:xfrm>
        </p:grpSpPr>
        <p:sp>
          <p:nvSpPr>
            <p:cNvPr id="492593" name="Oval 49"/>
            <p:cNvSpPr>
              <a:spLocks noChangeAspect="1" noChangeArrowheads="1"/>
            </p:cNvSpPr>
            <p:nvPr/>
          </p:nvSpPr>
          <p:spPr bwMode="auto">
            <a:xfrm>
              <a:off x="5424" y="244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594" name="Oval 50"/>
            <p:cNvSpPr>
              <a:spLocks noChangeArrowheads="1"/>
            </p:cNvSpPr>
            <p:nvPr/>
          </p:nvSpPr>
          <p:spPr bwMode="auto">
            <a:xfrm>
              <a:off x="5472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2595" name="Line 51"/>
          <p:cNvSpPr>
            <a:spLocks noChangeShapeType="1"/>
          </p:cNvSpPr>
          <p:nvPr/>
        </p:nvSpPr>
        <p:spPr bwMode="auto">
          <a:xfrm>
            <a:off x="4267200" y="2720975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596" name="Text Box 52"/>
          <p:cNvSpPr txBox="1">
            <a:spLocks noChangeArrowheads="1"/>
          </p:cNvSpPr>
          <p:nvPr/>
        </p:nvSpPr>
        <p:spPr bwMode="auto">
          <a:xfrm>
            <a:off x="990600" y="47244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i="1">
                <a:latin typeface="Arial" pitchFamily="-65" charset="0"/>
                <a:ea typeface="Arial" pitchFamily="-65" charset="0"/>
                <a:cs typeface="Arial" pitchFamily="-65" charset="0"/>
              </a:rPr>
              <a:t>Terrestrial planets &amp; asteroids</a:t>
            </a:r>
          </a:p>
        </p:txBody>
      </p:sp>
      <p:sp>
        <p:nvSpPr>
          <p:cNvPr id="492597" name="Text Box 53"/>
          <p:cNvSpPr txBox="1">
            <a:spLocks noChangeArrowheads="1"/>
          </p:cNvSpPr>
          <p:nvPr/>
        </p:nvSpPr>
        <p:spPr bwMode="auto">
          <a:xfrm>
            <a:off x="4495800" y="4114800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>
                <a:latin typeface="Arial" pitchFamily="-65" charset="0"/>
                <a:ea typeface="Arial" pitchFamily="-65" charset="0"/>
                <a:cs typeface="Arial" pitchFamily="-65" charset="0"/>
              </a:rPr>
              <a:t>Cometary core</a:t>
            </a:r>
          </a:p>
        </p:txBody>
      </p:sp>
      <p:sp>
        <p:nvSpPr>
          <p:cNvPr id="492598" name="Text Box 54"/>
          <p:cNvSpPr txBox="1">
            <a:spLocks noChangeArrowheads="1"/>
          </p:cNvSpPr>
          <p:nvPr/>
        </p:nvSpPr>
        <p:spPr bwMode="auto">
          <a:xfrm>
            <a:off x="4572000" y="2590800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>
                <a:latin typeface="Arial" pitchFamily="-65" charset="0"/>
                <a:ea typeface="Arial" pitchFamily="-65" charset="0"/>
                <a:cs typeface="Arial" pitchFamily="-65" charset="0"/>
              </a:rPr>
              <a:t>Accreted nebular gas</a:t>
            </a:r>
          </a:p>
        </p:txBody>
      </p:sp>
      <p:sp>
        <p:nvSpPr>
          <p:cNvPr id="492599" name="Text Box 55"/>
          <p:cNvSpPr txBox="1">
            <a:spLocks noChangeArrowheads="1"/>
          </p:cNvSpPr>
          <p:nvPr/>
        </p:nvSpPr>
        <p:spPr bwMode="auto">
          <a:xfrm>
            <a:off x="990600" y="2895600"/>
            <a:ext cx="242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 dirty="0" err="1">
                <a:latin typeface="Arial" pitchFamily="-65" charset="0"/>
                <a:ea typeface="Arial" pitchFamily="-65" charset="0"/>
                <a:cs typeface="Arial" pitchFamily="-65" charset="0"/>
              </a:rPr>
              <a:t>Cometary+asteroidal</a:t>
            </a:r>
            <a:r>
              <a:rPr lang="en-US" sz="1400" i="1" dirty="0">
                <a:latin typeface="Arial" pitchFamily="-65" charset="0"/>
                <a:ea typeface="Arial" pitchFamily="-65" charset="0"/>
                <a:cs typeface="Arial" pitchFamily="-65" charset="0"/>
              </a:rPr>
              <a:t> veneer</a:t>
            </a:r>
          </a:p>
        </p:txBody>
      </p:sp>
      <p:sp>
        <p:nvSpPr>
          <p:cNvPr id="492600" name="Text Box 56"/>
          <p:cNvSpPr txBox="1">
            <a:spLocks noChangeArrowheads="1"/>
          </p:cNvSpPr>
          <p:nvPr/>
        </p:nvSpPr>
        <p:spPr bwMode="auto">
          <a:xfrm>
            <a:off x="4343400" y="4724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i="1">
                <a:latin typeface="Arial" pitchFamily="-65" charset="0"/>
                <a:ea typeface="Arial" pitchFamily="-65" charset="0"/>
                <a:cs typeface="Arial" pitchFamily="-65" charset="0"/>
              </a:rPr>
              <a:t>Gas Giants</a:t>
            </a:r>
          </a:p>
        </p:txBody>
      </p:sp>
      <p:sp>
        <p:nvSpPr>
          <p:cNvPr id="492601" name="Line 57"/>
          <p:cNvSpPr>
            <a:spLocks noChangeShapeType="1"/>
          </p:cNvSpPr>
          <p:nvPr/>
        </p:nvSpPr>
        <p:spPr bwMode="auto">
          <a:xfrm>
            <a:off x="47244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602" name="Line 58"/>
          <p:cNvSpPr>
            <a:spLocks noChangeShapeType="1"/>
          </p:cNvSpPr>
          <p:nvPr/>
        </p:nvSpPr>
        <p:spPr bwMode="auto">
          <a:xfrm flipV="1">
            <a:off x="46482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603" name="Line 59"/>
          <p:cNvSpPr>
            <a:spLocks noChangeShapeType="1"/>
          </p:cNvSpPr>
          <p:nvPr/>
        </p:nvSpPr>
        <p:spPr bwMode="auto">
          <a:xfrm>
            <a:off x="19050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604" name="Text Box 60"/>
          <p:cNvSpPr txBox="1">
            <a:spLocks noChangeArrowheads="1"/>
          </p:cNvSpPr>
          <p:nvPr/>
        </p:nvSpPr>
        <p:spPr bwMode="auto">
          <a:xfrm>
            <a:off x="1676400" y="41148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>
                <a:latin typeface="Arial" pitchFamily="-65" charset="0"/>
                <a:ea typeface="Arial" pitchFamily="-65" charset="0"/>
                <a:cs typeface="Arial" pitchFamily="-65" charset="0"/>
              </a:rPr>
              <a:t>Heavy core</a:t>
            </a:r>
          </a:p>
        </p:txBody>
      </p:sp>
      <p:sp>
        <p:nvSpPr>
          <p:cNvPr id="492605" name="Line 61"/>
          <p:cNvSpPr>
            <a:spLocks noChangeShapeType="1"/>
          </p:cNvSpPr>
          <p:nvPr/>
        </p:nvSpPr>
        <p:spPr bwMode="auto">
          <a:xfrm flipV="1">
            <a:off x="1905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606" name="Text Box 62"/>
          <p:cNvSpPr txBox="1">
            <a:spLocks noChangeArrowheads="1"/>
          </p:cNvSpPr>
          <p:nvPr/>
        </p:nvSpPr>
        <p:spPr bwMode="auto">
          <a:xfrm>
            <a:off x="7848600" y="4724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i="1" dirty="0" err="1" smtClean="0">
                <a:latin typeface="Arial" pitchFamily="-65" charset="0"/>
                <a:ea typeface="Arial" pitchFamily="-65" charset="0"/>
                <a:cs typeface="Arial" pitchFamily="-65" charset="0"/>
              </a:rPr>
              <a:t>Kuiper</a:t>
            </a:r>
            <a:r>
              <a:rPr lang="en-US" sz="1600" i="1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 Belt</a:t>
            </a:r>
            <a:endParaRPr lang="en-US" sz="1600" i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5105400" y="3313113"/>
            <a:ext cx="457200" cy="420687"/>
            <a:chOff x="3408" y="2016"/>
            <a:chExt cx="380" cy="380"/>
          </a:xfrm>
        </p:grpSpPr>
        <p:sp>
          <p:nvSpPr>
            <p:cNvPr id="492608" name="Oval 64"/>
            <p:cNvSpPr>
              <a:spLocks noChangeAspect="1" noChangeArrowheads="1"/>
            </p:cNvSpPr>
            <p:nvPr/>
          </p:nvSpPr>
          <p:spPr bwMode="auto">
            <a:xfrm>
              <a:off x="3408" y="2016"/>
              <a:ext cx="380" cy="380"/>
            </a:xfrm>
            <a:prstGeom prst="ellipse">
              <a:avLst/>
            </a:prstGeom>
            <a:solidFill>
              <a:srgbClr val="99CCFF">
                <a:alpha val="71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609" name="Oval 65"/>
            <p:cNvSpPr>
              <a:spLocks noChangeArrowheads="1"/>
            </p:cNvSpPr>
            <p:nvPr/>
          </p:nvSpPr>
          <p:spPr bwMode="auto">
            <a:xfrm>
              <a:off x="3552" y="2160"/>
              <a:ext cx="98" cy="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2610" name="Text Box 66"/>
          <p:cNvSpPr txBox="1">
            <a:spLocks noChangeArrowheads="1"/>
          </p:cNvSpPr>
          <p:nvPr/>
        </p:nvSpPr>
        <p:spPr bwMode="auto">
          <a:xfrm>
            <a:off x="6324600" y="4724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i="1">
                <a:latin typeface="Arial" pitchFamily="-65" charset="0"/>
                <a:ea typeface="Arial" pitchFamily="-65" charset="0"/>
                <a:cs typeface="Arial" pitchFamily="-65" charset="0"/>
              </a:rPr>
              <a:t>Ice Giants</a:t>
            </a:r>
          </a:p>
        </p:txBody>
      </p:sp>
      <p:sp>
        <p:nvSpPr>
          <p:cNvPr id="492611" name="Text Box 67"/>
          <p:cNvSpPr txBox="1">
            <a:spLocks noChangeArrowheads="1"/>
          </p:cNvSpPr>
          <p:nvPr/>
        </p:nvSpPr>
        <p:spPr bwMode="auto">
          <a:xfrm>
            <a:off x="5562600" y="2895600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>
                <a:latin typeface="Arial" pitchFamily="-65" charset="0"/>
                <a:ea typeface="Arial" pitchFamily="-65" charset="0"/>
                <a:cs typeface="Arial" pitchFamily="-65" charset="0"/>
              </a:rPr>
              <a:t>Cometary moon</a:t>
            </a:r>
          </a:p>
        </p:txBody>
      </p:sp>
      <p:sp>
        <p:nvSpPr>
          <p:cNvPr id="492612" name="Line 68"/>
          <p:cNvSpPr>
            <a:spLocks noChangeShapeType="1"/>
          </p:cNvSpPr>
          <p:nvPr/>
        </p:nvSpPr>
        <p:spPr bwMode="auto">
          <a:xfrm flipH="1">
            <a:off x="5638800" y="3200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613" name="Line 69"/>
          <p:cNvSpPr>
            <a:spLocks noChangeShapeType="1"/>
          </p:cNvSpPr>
          <p:nvPr/>
        </p:nvSpPr>
        <p:spPr bwMode="auto">
          <a:xfrm>
            <a:off x="6400800" y="3200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6248400" y="3505200"/>
            <a:ext cx="457200" cy="420688"/>
            <a:chOff x="3888" y="2256"/>
            <a:chExt cx="288" cy="265"/>
          </a:xfrm>
        </p:grpSpPr>
        <p:sp>
          <p:nvSpPr>
            <p:cNvPr id="492615" name="Oval 71"/>
            <p:cNvSpPr>
              <a:spLocks noChangeAspect="1" noChangeArrowheads="1"/>
            </p:cNvSpPr>
            <p:nvPr/>
          </p:nvSpPr>
          <p:spPr bwMode="auto">
            <a:xfrm>
              <a:off x="3888" y="2256"/>
              <a:ext cx="288" cy="265"/>
            </a:xfrm>
            <a:prstGeom prst="ellipse">
              <a:avLst/>
            </a:prstGeom>
            <a:solidFill>
              <a:srgbClr val="99CCFF">
                <a:alpha val="71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616" name="Oval 72"/>
            <p:cNvSpPr>
              <a:spLocks noChangeAspect="1" noChangeArrowheads="1"/>
            </p:cNvSpPr>
            <p:nvPr/>
          </p:nvSpPr>
          <p:spPr bwMode="auto">
            <a:xfrm>
              <a:off x="3942" y="2304"/>
              <a:ext cx="167" cy="1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6934200" y="3581400"/>
            <a:ext cx="457200" cy="420688"/>
            <a:chOff x="3888" y="2256"/>
            <a:chExt cx="288" cy="265"/>
          </a:xfrm>
        </p:grpSpPr>
        <p:sp>
          <p:nvSpPr>
            <p:cNvPr id="492618" name="Oval 74"/>
            <p:cNvSpPr>
              <a:spLocks noChangeAspect="1" noChangeArrowheads="1"/>
            </p:cNvSpPr>
            <p:nvPr/>
          </p:nvSpPr>
          <p:spPr bwMode="auto">
            <a:xfrm>
              <a:off x="3888" y="2256"/>
              <a:ext cx="288" cy="265"/>
            </a:xfrm>
            <a:prstGeom prst="ellipse">
              <a:avLst/>
            </a:prstGeom>
            <a:solidFill>
              <a:srgbClr val="99CCFF">
                <a:alpha val="71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619" name="Oval 75"/>
            <p:cNvSpPr>
              <a:spLocks noChangeAspect="1" noChangeArrowheads="1"/>
            </p:cNvSpPr>
            <p:nvPr/>
          </p:nvSpPr>
          <p:spPr bwMode="auto">
            <a:xfrm>
              <a:off x="3942" y="2304"/>
              <a:ext cx="167" cy="1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152400" y="2590800"/>
            <a:ext cx="1385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Zodiacal cloud</a:t>
            </a:r>
            <a:endParaRPr lang="en-US" sz="1400" i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372600" cy="6943725"/>
        </p:xfrm>
        <a:graphic>
          <a:graphicData uri="http://schemas.openxmlformats.org/presentationml/2006/ole">
            <p:oleObj spid="_x0000_s30722" name="Photo Editor Photo" r:id="rId3" imgW="10285714" imgH="762106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Zodiacal Light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9185" y="2601794"/>
            <a:ext cx="4596054" cy="3540204"/>
            <a:chOff x="719185" y="2601794"/>
            <a:chExt cx="4596054" cy="3540204"/>
          </a:xfrm>
        </p:grpSpPr>
        <p:sp>
          <p:nvSpPr>
            <p:cNvPr id="5" name="TextBox 4"/>
            <p:cNvSpPr txBox="1"/>
            <p:nvPr/>
          </p:nvSpPr>
          <p:spPr>
            <a:xfrm rot="21200466">
              <a:off x="719185" y="4786228"/>
              <a:ext cx="1945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FFFF"/>
                  </a:solidFill>
                </a:rPr>
                <a:t>Comet 10P/Tempel 2</a:t>
              </a:r>
              <a:endParaRPr lang="en-US" sz="1600" i="1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893264">
              <a:off x="3667244" y="5803444"/>
              <a:ext cx="16479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FFFF"/>
                  </a:solidFill>
                </a:rPr>
                <a:t>Comet 65P/Gunn</a:t>
              </a:r>
              <a:endParaRPr lang="en-US" sz="1600" i="1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633326">
              <a:off x="2864113" y="2601794"/>
              <a:ext cx="15718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FFFF"/>
                  </a:solidFill>
                </a:rPr>
                <a:t>Comet 2P/Encke</a:t>
              </a:r>
              <a:endParaRPr lang="en-US" sz="1600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86600" y="5011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Interstellar Medium</a:t>
            </a:r>
            <a:endParaRPr lang="en-US" i="1" dirty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189444" y="2590800"/>
            <a:ext cx="5183156" cy="2730076"/>
            <a:chOff x="4189444" y="2590800"/>
            <a:chExt cx="5183156" cy="2730076"/>
          </a:xfrm>
        </p:grpSpPr>
        <p:sp>
          <p:nvSpPr>
            <p:cNvPr id="10" name="TextBox 9"/>
            <p:cNvSpPr txBox="1"/>
            <p:nvPr/>
          </p:nvSpPr>
          <p:spPr>
            <a:xfrm>
              <a:off x="4189444" y="4674545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FFFF"/>
                  </a:solidFill>
                </a:rPr>
                <a:t>Veritas</a:t>
              </a:r>
              <a:r>
                <a:rPr lang="en-US" i="1" dirty="0" smtClean="0">
                  <a:solidFill>
                    <a:srgbClr val="FFFFFF"/>
                  </a:solidFill>
                </a:rPr>
                <a:t> asteroid family debris bands</a:t>
              </a:r>
              <a:endParaRPr lang="en-US" i="1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6600" y="392567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</a:rPr>
                <a:t>Karin asteroid family debris bands</a:t>
              </a:r>
              <a:endParaRPr lang="en-US" i="1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453676" y="2590800"/>
              <a:ext cx="423125" cy="2083746"/>
              <a:chOff x="4453676" y="2590800"/>
              <a:chExt cx="423125" cy="208374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4453676" y="4572001"/>
                <a:ext cx="423125" cy="10254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3623366" y="3421110"/>
                <a:ext cx="2083745" cy="42312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86600" y="3352800"/>
              <a:ext cx="533401" cy="559747"/>
              <a:chOff x="7086600" y="3352800"/>
              <a:chExt cx="533401" cy="559747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7196875" y="3810001"/>
                <a:ext cx="423126" cy="10254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6200000" flipV="1">
                <a:off x="7073428" y="3365972"/>
                <a:ext cx="559746" cy="53340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Infrared Zodiacal Light (view from 1 AU)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45720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dominates sky brightness from 1 to 100 microns</a:t>
            </a:r>
          </a:p>
          <a:p>
            <a:r>
              <a:rPr lang="en-US" dirty="0" smtClean="0"/>
              <a:t>Structures include bands, warp, terrestrial anisotropy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From width of the zodiacal cloud,  </a:t>
            </a:r>
            <a:r>
              <a:rPr lang="en-US" dirty="0" smtClean="0"/>
              <a:t>&gt;90% Jupiter family comets </a:t>
            </a:r>
            <a:r>
              <a:rPr lang="en-US" sz="2800" dirty="0" smtClean="0"/>
              <a:t>(</a:t>
            </a:r>
            <a:r>
              <a:rPr lang="en-US" sz="2800" dirty="0" err="1" smtClean="0"/>
              <a:t>Nesvorny</a:t>
            </a:r>
            <a:r>
              <a:rPr lang="en-US" sz="2800" dirty="0" smtClean="0"/>
              <a:t> et al 2009)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4679950" y="1160463"/>
          <a:ext cx="4387850" cy="2725737"/>
        </p:xfrm>
        <a:graphic>
          <a:graphicData uri="http://schemas.openxmlformats.org/presentationml/2006/ole">
            <p:oleObj spid="_x0000_s106498" name="Photo Editor Photo" r:id="rId3" imgW="3067478" imgH="1905266" progId="">
              <p:embed/>
            </p:oleObj>
          </a:graphicData>
        </a:graphic>
      </p:graphicFrame>
      <p:pic>
        <p:nvPicPr>
          <p:cNvPr id="5" name="Picture 6" descr="wtrrin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0425" y="3830638"/>
            <a:ext cx="4397375" cy="272256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995" y="4089146"/>
            <a:ext cx="2541005" cy="276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Asteroids: family VS entire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04850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Asteroidal Dust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31900"/>
            <a:ext cx="8439150" cy="5626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Influx to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9"/>
            <a:ext cx="8229600" cy="2620962"/>
          </a:xfrm>
        </p:spPr>
        <p:txBody>
          <a:bodyPr>
            <a:normAutofit/>
          </a:bodyPr>
          <a:lstStyle/>
          <a:p>
            <a:r>
              <a:rPr lang="en-US" dirty="0" smtClean="0"/>
              <a:t>Considered to be asteroidal (low velocity)</a:t>
            </a:r>
          </a:p>
        </p:txBody>
      </p:sp>
      <p:pic>
        <p:nvPicPr>
          <p:cNvPr id="4" name="Picture 3" descr="nature04391-f1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4114800" cy="29591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876800"/>
            <a:ext cx="8991600" cy="1828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Cometary contribution to meteorites considered elusive, but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possibly most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IDPs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some carbonaceous chondrites are cometary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(cf. </a:t>
            </a:r>
            <a:r>
              <a:rPr lang="en-US" sz="3200" i="1" dirty="0" err="1" smtClean="0"/>
              <a:t>Nesvorny</a:t>
            </a:r>
            <a:r>
              <a:rPr lang="en-US" sz="3200" i="1" dirty="0" smtClean="0"/>
              <a:t> et al 2010)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613740"/>
            <a:ext cx="4876800" cy="1386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Seafloor sediment contains 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from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IDPs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enhancement in Miocene tied to asteroid disruption that formed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Veritas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family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(Farley+ 2006, Science)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2335" y="4553824"/>
            <a:ext cx="461665" cy="230417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Intro: Why small bodies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11837</TotalTime>
  <Words>1549</Words>
  <Application>Microsoft Macintosh PowerPoint</Application>
  <PresentationFormat>On-screen Show (4:3)</PresentationFormat>
  <Paragraphs>259</Paragraphs>
  <Slides>33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Photo Editor Photo</vt:lpstr>
      <vt:lpstr>Equation</vt:lpstr>
      <vt:lpstr>Zodiacal Light  Scientific Possibilities for Observations  from Space Probes</vt:lpstr>
      <vt:lpstr>Why Study the Smaller Bodies?</vt:lpstr>
      <vt:lpstr>Slide 3</vt:lpstr>
      <vt:lpstr>Cometary Material in Present  Solar System</vt:lpstr>
      <vt:lpstr>Zodiacal Light</vt:lpstr>
      <vt:lpstr>Infrared Zodiacal Light (view from 1 AU)</vt:lpstr>
      <vt:lpstr>Asteroids: family VS entire</vt:lpstr>
      <vt:lpstr>Asteroidal Dust History</vt:lpstr>
      <vt:lpstr>Influx to Earth</vt:lpstr>
      <vt:lpstr>Recent Asteroid Collisions</vt:lpstr>
      <vt:lpstr>Observations from Spaceprobe</vt:lpstr>
      <vt:lpstr>Slide 12</vt:lpstr>
      <vt:lpstr>Resonant structures in Zodiacal Cloud</vt:lpstr>
      <vt:lpstr>Observed brightness of North Pole</vt:lpstr>
      <vt:lpstr>observed MINUS sinusoid</vt:lpstr>
      <vt:lpstr>Observations from Spaceprobe</vt:lpstr>
      <vt:lpstr>STARDUST in situ particle detection</vt:lpstr>
      <vt:lpstr>Particle Size Distribution</vt:lpstr>
      <vt:lpstr>Application to Stardust data</vt:lpstr>
      <vt:lpstr>Cometary dust production</vt:lpstr>
      <vt:lpstr>Slide 21</vt:lpstr>
      <vt:lpstr>Slide 22</vt:lpstr>
      <vt:lpstr>Zody Light Spectra from ISO – Small But Finite Silicate Emission Feature.  (Reach et al. 2003)</vt:lpstr>
      <vt:lpstr>Outer  Zodiacal Light</vt:lpstr>
      <vt:lpstr>Kuiper Belt origin of Interplanetary Dust</vt:lpstr>
      <vt:lpstr>Dust Density predictions  for Outer Solar System</vt:lpstr>
      <vt:lpstr>Zodiacal Light Predictions for spaceprobe</vt:lpstr>
      <vt:lpstr>Outer Zodiacal Light: radial profile</vt:lpstr>
      <vt:lpstr>Planetary System Architecture</vt:lpstr>
      <vt:lpstr>Tagalong science</vt:lpstr>
      <vt:lpstr>Slide 31</vt:lpstr>
      <vt:lpstr>Composition of IDPs</vt:lpstr>
      <vt:lpstr>Slide 33</vt:lpstr>
    </vt:vector>
  </TitlesOfParts>
  <Company>IPAC/CALTECH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IPAC CALTECH</dc:creator>
  <cp:lastModifiedBy>IPAC CALTECH</cp:lastModifiedBy>
  <cp:revision>30</cp:revision>
  <dcterms:created xsi:type="dcterms:W3CDTF">2010-05-19T16:36:06Z</dcterms:created>
  <dcterms:modified xsi:type="dcterms:W3CDTF">2010-05-19T16:37:44Z</dcterms:modified>
</cp:coreProperties>
</file>